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BB640-3284-EA41-A029-D173AFF9DAF1}" type="datetimeFigureOut">
              <a:rPr lang="en-CN" smtClean="0"/>
              <a:t>2022/11/19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0D64A-E819-D64A-AD0D-3DA920C1CA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1204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0D64A-E819-D64A-AD0D-3DA920C1CAFD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2340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0D64A-E819-D64A-AD0D-3DA920C1CAFD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4124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0D64A-E819-D64A-AD0D-3DA920C1CAFD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6400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0D64A-E819-D64A-AD0D-3DA920C1CAFD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0709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0D64A-E819-D64A-AD0D-3DA920C1CAFD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57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0D64A-E819-D64A-AD0D-3DA920C1CAFD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420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1748-6DD8-3141-B4B8-9F192CB49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6A6F4-74DC-FD43-AB8D-D5F05BFEE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41867-F0E8-534B-85C3-0834C28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8F42-F358-4846-8A78-1DE67D5B7C59}" type="datetime1">
              <a:rPr lang="en-US" smtClean="0"/>
              <a:t>11/19/22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CE78-D2CC-C243-AFDA-815C72F5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EADF1-6A4C-E644-B9DC-B8D84212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188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72C0-1B5A-624D-8C6D-53A2AF6A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62C33-9CFE-3B46-AE6A-43796A5D1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12DFF-A13C-1C48-A481-5E729E2D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FD35-79CE-7244-BA46-FC91F27DD973}" type="datetime1">
              <a:rPr lang="en-US" smtClean="0"/>
              <a:t>11/19/22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784D8-A512-994C-98AF-5FBA29B8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6DC31-4046-E64D-8D64-934DA913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3930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05B583-0E00-7041-9B8B-451EE758B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6AA35-D294-1244-B68E-A84BB058D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851FD-32DF-AD4B-8D61-DDCDA625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6A3E6-AF60-FE41-9FE3-BDD69D89E286}" type="datetime1">
              <a:rPr lang="en-US" smtClean="0"/>
              <a:t>11/19/22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A958-030A-9D4F-BBF7-3F715DA7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D8753-46B8-A34D-AE2F-093A71CB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7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58D6-8C65-2342-8FAB-8C4BB51C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367E-4AD0-0F49-A6D0-AD72C3E8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9EE28-8179-DD43-8A4C-003313C28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B712-E4DE-E44C-8963-4E371A5260AF}" type="datetime1">
              <a:rPr lang="en-US" smtClean="0"/>
              <a:t>11/19/22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20359-8D35-1A43-B9DF-ED57FE41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BB864-5259-574C-85E5-E17E020E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645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949B-EE57-FC42-BD57-1476600B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ABEBF-1CC9-E540-9422-744B5A974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A188F-96AA-7A42-8CB2-D750DC684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EEB6-4B7A-3B46-8C3D-5CE7BC134FC2}" type="datetime1">
              <a:rPr lang="en-US" smtClean="0"/>
              <a:t>11/19/22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BA29C-998C-3444-B7E0-7B026A2E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3AED6-719C-5341-83CA-7CB53427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849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1232-AEE3-224D-8034-544966D2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8DC0-E842-4A4F-8E11-9A08D14AC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CC713-C0D2-D642-B63F-F15B9B198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37389-26D6-874F-9FB3-9D85B705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A8529-B3ED-5F47-BAEE-D4577CA15647}" type="datetime1">
              <a:rPr lang="en-US" smtClean="0"/>
              <a:t>11/19/22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C1ECB-9406-C44F-819F-80686D80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39D99-3E5C-4349-8D27-86EFC6E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591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C578-7DD9-5A44-BA83-ABFC16C0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DC374-8AD5-6144-91A5-39FED0815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1BCEB-DDAC-F14E-B6D7-A37A1FF84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B21AF-117B-AF47-BE1D-54B22E44D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D35D1-58F7-AC41-8051-1C65187D6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FC743F-75FA-3B4F-B097-397C3F67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E66AA-A3DA-A94F-979D-D0D6F0CE81CD}" type="datetime1">
              <a:rPr lang="en-US" smtClean="0"/>
              <a:t>11/19/22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22E6F8-A4BB-F74D-BD95-7C42EEB4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898B41-0884-1540-814E-5DD64FBB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528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14A8-8A4C-A346-A6AB-F525D208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BBE5D-2595-7742-8EC6-1348531A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FABD-6B11-744F-93FA-6CDD4374CB94}" type="datetime1">
              <a:rPr lang="en-US" smtClean="0"/>
              <a:t>11/19/22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68BCE-48EC-6140-9C9F-565E691D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0BCC6-4F17-0F43-891C-DAD3DD30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932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C4DDA-E84C-8F4D-B71D-361562E0A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21FC-F811-3040-96A6-62FD868DDAAC}" type="datetime1">
              <a:rPr lang="en-US" smtClean="0"/>
              <a:t>11/19/22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76AE4-6355-E74F-92F7-538EED6D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0552-A8D3-0742-B185-0D47802B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605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E7D0-01C6-6941-931C-13651FBA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28BD5-30D7-7C4E-971D-42DAB95D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50A7B-75A5-8741-8628-29E5B79EE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7473B-DA05-2F4D-B2EC-0C380298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6FAE-E14A-3A42-A1B9-B31F63C79034}" type="datetime1">
              <a:rPr lang="en-US" smtClean="0"/>
              <a:t>11/19/22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7F947-DBD3-9F43-933A-383AC135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C000B-97E7-694A-96C3-487C7BF3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660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3C21-9000-434C-BEFD-ECDB6343E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782DDF-5AE2-3F45-99C0-E9900C812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0C2DE-14CD-2C4D-A6C5-3D4321891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8C6D7-D6DF-ED4E-99DF-BFCE2815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20DE-C32E-BC48-A214-CF5C6350FA86}" type="datetime1">
              <a:rPr lang="en-US" smtClean="0"/>
              <a:t>11/19/22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A622F-E24B-AC4E-9D81-11110DDE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2C3E9-B65D-2B41-9B93-3F6C4374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930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BCE985-DEC9-4F4A-BA42-75846D4A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45D7A-323C-C345-906F-99C5F5F98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B3D01-919A-4645-8036-2F93A5F49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9327E-391D-6A45-96C8-C5598D952DA7}" type="datetime1">
              <a:rPr lang="en-US" smtClean="0"/>
              <a:t>11/19/22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224A8-95FE-ED41-906D-D6333E873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24CDA-1867-2040-9189-1AEC8BB98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62BCC-A400-BD4D-ADFD-D56F2679CDF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718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0E38FA-05D3-EF45-BCD0-5A1F315B1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090" r="37439"/>
          <a:stretch/>
        </p:blipFill>
        <p:spPr>
          <a:xfrm>
            <a:off x="0" y="0"/>
            <a:ext cx="395868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3A22F7-56B8-8647-940A-EA42F23C0A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7857" r="36959"/>
          <a:stretch/>
        </p:blipFill>
        <p:spPr>
          <a:xfrm>
            <a:off x="3958683" y="0"/>
            <a:ext cx="428206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54211-8B29-8647-B776-B8AE24BB72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69" t="204" r="44466" b="-204"/>
          <a:stretch/>
        </p:blipFill>
        <p:spPr>
          <a:xfrm>
            <a:off x="8240752" y="0"/>
            <a:ext cx="395124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99D6C5-AD0E-694C-9BCD-DC7D5AF24358}"/>
              </a:ext>
            </a:extLst>
          </p:cNvPr>
          <p:cNvSpPr txBox="1"/>
          <p:nvPr/>
        </p:nvSpPr>
        <p:spPr>
          <a:xfrm>
            <a:off x="1618913" y="1351104"/>
            <a:ext cx="9493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5400" dirty="0">
                <a:solidFill>
                  <a:schemeClr val="bg1"/>
                </a:solidFill>
              </a:rPr>
              <a:t>凯乐石未登峰计划攀登申请书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BAB59-7D36-9B43-8427-C2B1DA5F89E9}"/>
              </a:ext>
            </a:extLst>
          </p:cNvPr>
          <p:cNvSpPr txBox="1"/>
          <p:nvPr/>
        </p:nvSpPr>
        <p:spPr>
          <a:xfrm>
            <a:off x="2985273" y="2187477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application 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 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unclimbed-peak project of Kailas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6A9F82-CFBC-5B4D-8545-4E2C34682FE3}"/>
              </a:ext>
            </a:extLst>
          </p:cNvPr>
          <p:cNvSpPr txBox="1"/>
          <p:nvPr/>
        </p:nvSpPr>
        <p:spPr>
          <a:xfrm>
            <a:off x="4711646" y="3304557"/>
            <a:ext cx="2768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2022年</a:t>
            </a:r>
            <a:r>
              <a:rPr lang="en-US" altLang="zh-CN" sz="4000" dirty="0">
                <a:solidFill>
                  <a:schemeClr val="bg1"/>
                </a:solidFill>
              </a:rPr>
              <a:t>11</a:t>
            </a:r>
            <a:r>
              <a:rPr lang="zh-CN" altLang="en-US" sz="4000" dirty="0">
                <a:solidFill>
                  <a:schemeClr val="bg1"/>
                </a:solidFill>
              </a:rPr>
              <a:t>月</a:t>
            </a:r>
            <a:endParaRPr lang="en-CN" sz="4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5A066-EE37-A542-8DBE-02DF4F8C44F9}"/>
              </a:ext>
            </a:extLst>
          </p:cNvPr>
          <p:cNvSpPr txBox="1"/>
          <p:nvPr/>
        </p:nvSpPr>
        <p:spPr>
          <a:xfrm>
            <a:off x="5222234" y="4042773"/>
            <a:ext cx="174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November 2022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F11205-448F-CE4C-98C7-DD8D8698A0DB}"/>
              </a:ext>
            </a:extLst>
          </p:cNvPr>
          <p:cNvSpPr txBox="1"/>
          <p:nvPr/>
        </p:nvSpPr>
        <p:spPr>
          <a:xfrm>
            <a:off x="10349027" y="6567023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chemeClr val="bg1"/>
                </a:solidFill>
              </a:rPr>
              <a:t>Mountains are calling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90938-BA74-A147-BAB0-7326D0614F48}"/>
              </a:ext>
            </a:extLst>
          </p:cNvPr>
          <p:cNvSpPr txBox="1"/>
          <p:nvPr/>
        </p:nvSpPr>
        <p:spPr>
          <a:xfrm>
            <a:off x="10032434" y="6359262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山峰在召唤</a:t>
            </a:r>
            <a:r>
              <a:rPr lang="zh-CN" altLang="en-US" sz="1400" dirty="0">
                <a:solidFill>
                  <a:schemeClr val="bg1"/>
                </a:solidFill>
              </a:rPr>
              <a:t>，我必</a:t>
            </a:r>
            <a:r>
              <a:rPr lang="zh-CN" altLang="en-CN" sz="1400" dirty="0">
                <a:solidFill>
                  <a:schemeClr val="bg1"/>
                </a:solidFill>
              </a:rPr>
              <a:t>前往之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7C073E-11AD-9A43-AF50-381B8361D17F}"/>
              </a:ext>
            </a:extLst>
          </p:cNvPr>
          <p:cNvSpPr txBox="1"/>
          <p:nvPr/>
        </p:nvSpPr>
        <p:spPr>
          <a:xfrm>
            <a:off x="2985273" y="5280885"/>
            <a:ext cx="672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攀登者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en-CN" dirty="0">
                <a:solidFill>
                  <a:schemeClr val="bg1"/>
                </a:solidFill>
              </a:rPr>
              <a:t>王永</a:t>
            </a:r>
            <a:r>
              <a:rPr lang="zh-CN" altLang="en-US" dirty="0">
                <a:solidFill>
                  <a:schemeClr val="bg1"/>
                </a:solidFill>
              </a:rPr>
              <a:t>鹏（小牦牛）、杨晟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小五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、张浩、</a:t>
            </a:r>
            <a:r>
              <a:rPr lang="zh-CN" altLang="en-CN" dirty="0">
                <a:solidFill>
                  <a:schemeClr val="bg1"/>
                </a:solidFill>
              </a:rPr>
              <a:t>吴云贺</a:t>
            </a:r>
            <a:r>
              <a:rPr lang="zh-CN" altLang="en-US" dirty="0">
                <a:solidFill>
                  <a:schemeClr val="bg1"/>
                </a:solidFill>
              </a:rPr>
              <a:t>（阿鹤）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CF7A4-22EF-B449-A400-2C0748BB8784}"/>
              </a:ext>
            </a:extLst>
          </p:cNvPr>
          <p:cNvSpPr txBox="1"/>
          <p:nvPr/>
        </p:nvSpPr>
        <p:spPr>
          <a:xfrm>
            <a:off x="3089177" y="5681442"/>
            <a:ext cx="639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climbers</a:t>
            </a:r>
            <a:r>
              <a:rPr lang="zh-CN" altLang="en-US" sz="1400" dirty="0">
                <a:solidFill>
                  <a:schemeClr val="bg1"/>
                </a:solidFill>
              </a:rPr>
              <a:t>：</a:t>
            </a:r>
            <a:r>
              <a:rPr lang="en-US" altLang="zh-CN" sz="1400" dirty="0" err="1">
                <a:solidFill>
                  <a:schemeClr val="bg1"/>
                </a:solidFill>
              </a:rPr>
              <a:t>Yongpeng</a:t>
            </a:r>
            <a:r>
              <a:rPr lang="en-US" altLang="zh-CN" sz="1400" dirty="0">
                <a:solidFill>
                  <a:schemeClr val="bg1"/>
                </a:solidFill>
              </a:rPr>
              <a:t> Wang(the Yak), Sheng Yang(</a:t>
            </a:r>
            <a:r>
              <a:rPr lang="en-US" altLang="zh-CN" sz="1400" dirty="0" err="1">
                <a:solidFill>
                  <a:schemeClr val="bg1"/>
                </a:solidFill>
              </a:rPr>
              <a:t>Xiaowu</a:t>
            </a:r>
            <a:r>
              <a:rPr lang="en-US" altLang="zh-CN" sz="1400" dirty="0">
                <a:solidFill>
                  <a:schemeClr val="bg1"/>
                </a:solidFill>
              </a:rPr>
              <a:t>), Hao Zhang, Frank Wu(</a:t>
            </a:r>
            <a:r>
              <a:rPr lang="en-US" altLang="zh-CN" sz="1400" dirty="0" err="1">
                <a:solidFill>
                  <a:schemeClr val="bg1"/>
                </a:solidFill>
              </a:rPr>
              <a:t>Ahe</a:t>
            </a:r>
            <a:r>
              <a:rPr lang="en-US" altLang="zh-CN" sz="1400" dirty="0">
                <a:solidFill>
                  <a:schemeClr val="bg1"/>
                </a:solidFill>
              </a:rPr>
              <a:t>)</a:t>
            </a:r>
            <a:endParaRPr lang="en-C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1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2E654-01AE-7F4A-A14D-CC8C6E88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69D3C-DCF1-9742-88F8-329EDA58FC28}"/>
              </a:ext>
            </a:extLst>
          </p:cNvPr>
          <p:cNvSpPr txBox="1"/>
          <p:nvPr/>
        </p:nvSpPr>
        <p:spPr>
          <a:xfrm>
            <a:off x="0" y="20857"/>
            <a:ext cx="7287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卡热神山/Sacared Mountain Kare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3B427-205D-D342-832B-8B0F5C70A1F3}"/>
              </a:ext>
            </a:extLst>
          </p:cNvPr>
          <p:cNvSpPr txBox="1"/>
          <p:nvPr/>
        </p:nvSpPr>
        <p:spPr>
          <a:xfrm>
            <a:off x="92662" y="92469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位于四川阿坝藏族自治州小金县结斯沟向花村内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023CB-F62E-E94C-A66C-5009AE3FA8B3}"/>
              </a:ext>
            </a:extLst>
          </p:cNvPr>
          <p:cNvSpPr txBox="1"/>
          <p:nvPr/>
        </p:nvSpPr>
        <p:spPr>
          <a:xfrm>
            <a:off x="92662" y="132662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属于横断山脉邛崃山系的一条分支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9BAFB-9A11-7F42-8BBB-7367193852CE}"/>
              </a:ext>
            </a:extLst>
          </p:cNvPr>
          <p:cNvSpPr txBox="1"/>
          <p:nvPr/>
        </p:nvSpPr>
        <p:spPr>
          <a:xfrm>
            <a:off x="92662" y="1728555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dirty="0">
                <a:solidFill>
                  <a:schemeClr val="bg1"/>
                </a:solidFill>
              </a:rPr>
              <a:t>海拔</a:t>
            </a:r>
            <a:r>
              <a:rPr lang="zh-CN" altLang="en-US" dirty="0">
                <a:solidFill>
                  <a:schemeClr val="bg1"/>
                </a:solidFill>
              </a:rPr>
              <a:t>高度为</a:t>
            </a:r>
            <a:r>
              <a:rPr lang="en-US" altLang="zh-CN" dirty="0">
                <a:solidFill>
                  <a:schemeClr val="bg1"/>
                </a:solidFill>
              </a:rPr>
              <a:t>5100m+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EAE1E-A75C-DB4F-970D-9808A87B68FF}"/>
              </a:ext>
            </a:extLst>
          </p:cNvPr>
          <p:cNvSpPr txBox="1"/>
          <p:nvPr/>
        </p:nvSpPr>
        <p:spPr>
          <a:xfrm>
            <a:off x="92662" y="253241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目前在网上没有查询到攀登信息</a:t>
            </a:r>
            <a:r>
              <a:rPr lang="zh-CN" altLang="en-US" dirty="0">
                <a:solidFill>
                  <a:schemeClr val="bg1"/>
                </a:solidFill>
              </a:rPr>
              <a:t>，属于未登峰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56B21-65CB-0340-A4D9-3B78B129C195}"/>
              </a:ext>
            </a:extLst>
          </p:cNvPr>
          <p:cNvSpPr txBox="1"/>
          <p:nvPr/>
        </p:nvSpPr>
        <p:spPr>
          <a:xfrm>
            <a:off x="92662" y="2130487"/>
            <a:ext cx="2951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属于岩石为主，季节性覆雪</a:t>
            </a:r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BA652-75E3-A947-A083-8E5AE4B6CFCA}"/>
              </a:ext>
            </a:extLst>
          </p:cNvPr>
          <p:cNvSpPr txBox="1"/>
          <p:nvPr/>
        </p:nvSpPr>
        <p:spPr>
          <a:xfrm>
            <a:off x="58902" y="3309919"/>
            <a:ext cx="5668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is located in </a:t>
            </a:r>
            <a:r>
              <a:rPr lang="en-US" dirty="0" err="1">
                <a:solidFill>
                  <a:schemeClr val="bg1"/>
                </a:solidFill>
              </a:rPr>
              <a:t>Xianghua</a:t>
            </a:r>
            <a:r>
              <a:rPr lang="en-US" dirty="0">
                <a:solidFill>
                  <a:schemeClr val="bg1"/>
                </a:solidFill>
              </a:rPr>
              <a:t> Village, </a:t>
            </a:r>
            <a:r>
              <a:rPr lang="en-US" dirty="0" err="1">
                <a:solidFill>
                  <a:schemeClr val="bg1"/>
                </a:solidFill>
              </a:rPr>
              <a:t>Jiesi</a:t>
            </a:r>
            <a:r>
              <a:rPr lang="en-US" dirty="0">
                <a:solidFill>
                  <a:schemeClr val="bg1"/>
                </a:solidFill>
              </a:rPr>
              <a:t> Valley, </a:t>
            </a:r>
            <a:r>
              <a:rPr lang="en-US" dirty="0" err="1">
                <a:solidFill>
                  <a:schemeClr val="bg1"/>
                </a:solidFill>
              </a:rPr>
              <a:t>Xiaojin</a:t>
            </a:r>
            <a:r>
              <a:rPr lang="en-US" dirty="0">
                <a:solidFill>
                  <a:schemeClr val="bg1"/>
                </a:solidFill>
              </a:rPr>
              <a:t> County,</a:t>
            </a:r>
          </a:p>
          <a:p>
            <a:r>
              <a:rPr lang="en-US" dirty="0">
                <a:solidFill>
                  <a:schemeClr val="bg1"/>
                </a:solidFill>
              </a:rPr>
              <a:t>Aba Tibetan Autonomous Prefecture, Sichuan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AFA753-E131-DA4B-BE47-700103E06C22}"/>
              </a:ext>
            </a:extLst>
          </p:cNvPr>
          <p:cNvSpPr txBox="1"/>
          <p:nvPr/>
        </p:nvSpPr>
        <p:spPr>
          <a:xfrm>
            <a:off x="92662" y="3981220"/>
            <a:ext cx="5481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is a branch which belonging to the </a:t>
            </a:r>
            <a:r>
              <a:rPr lang="en-US" dirty="0" err="1">
                <a:solidFill>
                  <a:schemeClr val="bg1"/>
                </a:solidFill>
              </a:rPr>
              <a:t>Qionglai</a:t>
            </a:r>
            <a:r>
              <a:rPr lang="en-US" dirty="0">
                <a:solidFill>
                  <a:schemeClr val="bg1"/>
                </a:solidFill>
              </a:rPr>
              <a:t> Mountains</a:t>
            </a:r>
          </a:p>
          <a:p>
            <a:r>
              <a:rPr lang="en-US" dirty="0">
                <a:solidFill>
                  <a:schemeClr val="bg1"/>
                </a:solidFill>
              </a:rPr>
              <a:t>of the </a:t>
            </a:r>
            <a:r>
              <a:rPr lang="en-US" dirty="0" err="1">
                <a:solidFill>
                  <a:schemeClr val="bg1"/>
                </a:solidFill>
              </a:rPr>
              <a:t>Hengduan</a:t>
            </a:r>
            <a:r>
              <a:rPr lang="en-US" dirty="0">
                <a:solidFill>
                  <a:schemeClr val="bg1"/>
                </a:solidFill>
              </a:rPr>
              <a:t> Mountains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309FBC-EB8E-4843-83DB-0B7B8EEDA5EB}"/>
              </a:ext>
            </a:extLst>
          </p:cNvPr>
          <p:cNvSpPr txBox="1"/>
          <p:nvPr/>
        </p:nvSpPr>
        <p:spPr>
          <a:xfrm>
            <a:off x="58902" y="4641606"/>
            <a:ext cx="395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altitude of it is around 5,100 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7EDCE2-3824-9C4E-B85A-1DDBC9B1860E}"/>
              </a:ext>
            </a:extLst>
          </p:cNvPr>
          <p:cNvSpPr txBox="1"/>
          <p:nvPr/>
        </p:nvSpPr>
        <p:spPr>
          <a:xfrm>
            <a:off x="86606" y="5037793"/>
            <a:ext cx="6046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terrace of it is rock-dominated, snow-covered seasonally</a:t>
            </a:r>
            <a:endParaRPr lang="en-C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94BCB-C426-E84D-B271-261F751E6243}"/>
              </a:ext>
            </a:extLst>
          </p:cNvPr>
          <p:cNvSpPr txBox="1"/>
          <p:nvPr/>
        </p:nvSpPr>
        <p:spPr>
          <a:xfrm>
            <a:off x="86606" y="5449442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And it still remains an umclimbed peak</a:t>
            </a:r>
          </a:p>
        </p:txBody>
      </p:sp>
    </p:spTree>
    <p:extLst>
      <p:ext uri="{BB962C8B-B14F-4D97-AF65-F5344CB8AC3E}">
        <p14:creationId xmlns:p14="http://schemas.microsoft.com/office/powerpoint/2010/main" val="41864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850508-09E4-D04D-922A-35C168B4E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" y="0"/>
            <a:ext cx="12170535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BCD0B8-0266-994A-B85E-DC78418E8E9B}"/>
              </a:ext>
            </a:extLst>
          </p:cNvPr>
          <p:cNvSpPr txBox="1"/>
          <p:nvPr/>
        </p:nvSpPr>
        <p:spPr>
          <a:xfrm>
            <a:off x="5898775" y="71625"/>
            <a:ext cx="6334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无名峰</a:t>
            </a:r>
            <a:r>
              <a:rPr lang="en-US" altLang="zh-CN" sz="4000" dirty="0">
                <a:solidFill>
                  <a:schemeClr val="bg1"/>
                </a:solidFill>
              </a:rPr>
              <a:t>1/Unknown Peak no.1</a:t>
            </a:r>
            <a:endParaRPr lang="en-CN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95B32A-5D99-C445-8EE3-F1441354DA14}"/>
              </a:ext>
            </a:extLst>
          </p:cNvPr>
          <p:cNvSpPr txBox="1"/>
          <p:nvPr/>
        </p:nvSpPr>
        <p:spPr>
          <a:xfrm>
            <a:off x="6759679" y="1028863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位于四川阿坝藏族自治州小金县结斯沟向花村内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48457-0836-8F49-A1D1-107C888B9ECA}"/>
              </a:ext>
            </a:extLst>
          </p:cNvPr>
          <p:cNvSpPr txBox="1"/>
          <p:nvPr/>
        </p:nvSpPr>
        <p:spPr>
          <a:xfrm>
            <a:off x="6759679" y="143079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属于横断山脉邛崃山系的一条分支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0C2EE-7D15-6242-8E4B-008BF6FE3CD0}"/>
              </a:ext>
            </a:extLst>
          </p:cNvPr>
          <p:cNvSpPr txBox="1"/>
          <p:nvPr/>
        </p:nvSpPr>
        <p:spPr>
          <a:xfrm>
            <a:off x="6759679" y="1832727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dirty="0">
                <a:solidFill>
                  <a:schemeClr val="bg1"/>
                </a:solidFill>
              </a:rPr>
              <a:t>海拔</a:t>
            </a:r>
            <a:r>
              <a:rPr lang="zh-CN" altLang="en-US" dirty="0">
                <a:solidFill>
                  <a:schemeClr val="bg1"/>
                </a:solidFill>
              </a:rPr>
              <a:t>高度为</a:t>
            </a:r>
            <a:r>
              <a:rPr lang="en-US" altLang="zh-CN" dirty="0">
                <a:solidFill>
                  <a:schemeClr val="bg1"/>
                </a:solidFill>
              </a:rPr>
              <a:t>5100m+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CC5F39-575D-BA4E-ADD1-A259F9115494}"/>
              </a:ext>
            </a:extLst>
          </p:cNvPr>
          <p:cNvSpPr txBox="1"/>
          <p:nvPr/>
        </p:nvSpPr>
        <p:spPr>
          <a:xfrm>
            <a:off x="6759679" y="2636591"/>
            <a:ext cx="534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目前在网上没有查询到攀登信息</a:t>
            </a:r>
            <a:r>
              <a:rPr lang="zh-CN" altLang="en-US" dirty="0">
                <a:solidFill>
                  <a:schemeClr val="bg1"/>
                </a:solidFill>
              </a:rPr>
              <a:t>，仍是一座未登峰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0FA29-C691-CE40-ADD4-1F4463F0BF2C}"/>
              </a:ext>
            </a:extLst>
          </p:cNvPr>
          <p:cNvSpPr txBox="1"/>
          <p:nvPr/>
        </p:nvSpPr>
        <p:spPr>
          <a:xfrm>
            <a:off x="6759679" y="2234659"/>
            <a:ext cx="2951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属于岩石为主，季节性覆雪</a:t>
            </a:r>
            <a:endParaRPr lang="en-C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83FB7-047C-7445-AA45-0E2441CEFDBE}"/>
              </a:ext>
            </a:extLst>
          </p:cNvPr>
          <p:cNvSpPr txBox="1"/>
          <p:nvPr/>
        </p:nvSpPr>
        <p:spPr>
          <a:xfrm>
            <a:off x="6738328" y="3714161"/>
            <a:ext cx="5442940" cy="3139321"/>
          </a:xfrm>
          <a:prstGeom prst="rect">
            <a:avLst/>
          </a:prstGeom>
          <a:solidFill>
            <a:schemeClr val="tx1">
              <a:alpha val="29998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is located in </a:t>
            </a:r>
            <a:r>
              <a:rPr lang="en-US" dirty="0" err="1">
                <a:solidFill>
                  <a:schemeClr val="bg1"/>
                </a:solidFill>
              </a:rPr>
              <a:t>Xianghua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Village, </a:t>
            </a:r>
            <a:r>
              <a:rPr lang="en-US" sz="1800" dirty="0" err="1">
                <a:solidFill>
                  <a:schemeClr val="bg1"/>
                </a:solidFill>
              </a:rPr>
              <a:t>Jiesi</a:t>
            </a:r>
            <a:r>
              <a:rPr lang="en-US" sz="1800" dirty="0">
                <a:solidFill>
                  <a:schemeClr val="bg1"/>
                </a:solidFill>
              </a:rPr>
              <a:t> Valley, </a:t>
            </a:r>
            <a:r>
              <a:rPr lang="en-US" sz="1800" dirty="0" err="1">
                <a:solidFill>
                  <a:schemeClr val="bg1"/>
                </a:solidFill>
              </a:rPr>
              <a:t>Xiaojin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County,</a:t>
            </a:r>
          </a:p>
          <a:p>
            <a:r>
              <a:rPr lang="en-US" dirty="0">
                <a:solidFill>
                  <a:schemeClr val="bg1"/>
                </a:solidFill>
              </a:rPr>
              <a:t>Aba Tibetan Autonomous Prefecture, Sichuan</a:t>
            </a:r>
          </a:p>
          <a:p>
            <a:r>
              <a:rPr lang="en-US" dirty="0">
                <a:solidFill>
                  <a:schemeClr val="bg1"/>
                </a:solidFill>
              </a:rPr>
              <a:t>It is a branch which belonging to the </a:t>
            </a:r>
            <a:r>
              <a:rPr lang="en-US" dirty="0" err="1">
                <a:solidFill>
                  <a:schemeClr val="bg1"/>
                </a:solidFill>
              </a:rPr>
              <a:t>Qionglai</a:t>
            </a:r>
            <a:r>
              <a:rPr lang="en-US" dirty="0">
                <a:solidFill>
                  <a:schemeClr val="bg1"/>
                </a:solidFill>
              </a:rPr>
              <a:t> Mountains</a:t>
            </a:r>
          </a:p>
          <a:p>
            <a:r>
              <a:rPr lang="en-US" dirty="0">
                <a:solidFill>
                  <a:schemeClr val="bg1"/>
                </a:solidFill>
              </a:rPr>
              <a:t>of the </a:t>
            </a:r>
            <a:r>
              <a:rPr lang="en-US" dirty="0" err="1">
                <a:solidFill>
                  <a:schemeClr val="bg1"/>
                </a:solidFill>
              </a:rPr>
              <a:t>Hengduan</a:t>
            </a:r>
            <a:r>
              <a:rPr lang="en-US" dirty="0">
                <a:solidFill>
                  <a:schemeClr val="bg1"/>
                </a:solidFill>
              </a:rPr>
              <a:t> Mountains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altitude of it is around 5,100 meters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terrace of it is rock-dominated,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snow-covered seasonally</a:t>
            </a:r>
          </a:p>
          <a:p>
            <a:r>
              <a:rPr lang="en-CN" dirty="0">
                <a:solidFill>
                  <a:schemeClr val="bg1"/>
                </a:solidFill>
              </a:rPr>
              <a:t>And it still remains an umclimbed peak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9784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B0B95-E7E7-A346-B1BC-21AF0626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" y="0"/>
            <a:ext cx="1217053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FC40E-4860-FE4C-9CBA-7386FD213C79}"/>
              </a:ext>
            </a:extLst>
          </p:cNvPr>
          <p:cNvSpPr txBox="1"/>
          <p:nvPr/>
        </p:nvSpPr>
        <p:spPr>
          <a:xfrm>
            <a:off x="5636871" y="113067"/>
            <a:ext cx="6334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chemeClr val="bg1"/>
                </a:solidFill>
              </a:rPr>
              <a:t>无名峰</a:t>
            </a:r>
            <a:r>
              <a:rPr lang="en-US" altLang="zh-CN" sz="4000" dirty="0">
                <a:solidFill>
                  <a:schemeClr val="bg1"/>
                </a:solidFill>
              </a:rPr>
              <a:t>2/Unknown Peak no.2</a:t>
            </a:r>
            <a:endParaRPr lang="en-CN" sz="4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C4ABA-A17A-2A46-8EFD-47FF6DDD0963}"/>
              </a:ext>
            </a:extLst>
          </p:cNvPr>
          <p:cNvSpPr txBox="1"/>
          <p:nvPr/>
        </p:nvSpPr>
        <p:spPr>
          <a:xfrm>
            <a:off x="6750318" y="90154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位于四川阿坝藏族自治州小金县结斯沟向花村内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7F5C-04AC-DA4E-BAA4-5CE8D6B003F9}"/>
              </a:ext>
            </a:extLst>
          </p:cNvPr>
          <p:cNvSpPr txBox="1"/>
          <p:nvPr/>
        </p:nvSpPr>
        <p:spPr>
          <a:xfrm>
            <a:off x="6750318" y="13034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属于横断山脉邛崃山系的一条分支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6EE39-385E-F043-9FA9-627E5964F701}"/>
              </a:ext>
            </a:extLst>
          </p:cNvPr>
          <p:cNvSpPr txBox="1"/>
          <p:nvPr/>
        </p:nvSpPr>
        <p:spPr>
          <a:xfrm>
            <a:off x="6750318" y="170540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dirty="0">
                <a:solidFill>
                  <a:schemeClr val="bg1"/>
                </a:solidFill>
              </a:rPr>
              <a:t>海拔</a:t>
            </a:r>
            <a:r>
              <a:rPr lang="zh-CN" altLang="en-US" dirty="0">
                <a:solidFill>
                  <a:schemeClr val="bg1"/>
                </a:solidFill>
              </a:rPr>
              <a:t>高度为</a:t>
            </a:r>
            <a:r>
              <a:rPr lang="en-US" altLang="zh-CN" dirty="0">
                <a:solidFill>
                  <a:schemeClr val="bg1"/>
                </a:solidFill>
              </a:rPr>
              <a:t>5100m+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70725-FC95-AE41-A6D1-DF27E3964B7A}"/>
              </a:ext>
            </a:extLst>
          </p:cNvPr>
          <p:cNvSpPr txBox="1"/>
          <p:nvPr/>
        </p:nvSpPr>
        <p:spPr>
          <a:xfrm>
            <a:off x="6750318" y="250927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目前在网上没有查询到攀登信息</a:t>
            </a:r>
            <a:r>
              <a:rPr lang="zh-CN" altLang="en-US" dirty="0">
                <a:solidFill>
                  <a:schemeClr val="bg1"/>
                </a:solidFill>
              </a:rPr>
              <a:t>，仍是一座未登峰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525C8-5EF0-C04C-913F-9AB027CAEDA3}"/>
              </a:ext>
            </a:extLst>
          </p:cNvPr>
          <p:cNvSpPr txBox="1"/>
          <p:nvPr/>
        </p:nvSpPr>
        <p:spPr>
          <a:xfrm>
            <a:off x="6750318" y="2107338"/>
            <a:ext cx="2951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属于岩石为主，季节性覆雪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5FCB9A-3B71-4D40-9614-19A2471731D5}"/>
              </a:ext>
            </a:extLst>
          </p:cNvPr>
          <p:cNvSpPr txBox="1"/>
          <p:nvPr/>
        </p:nvSpPr>
        <p:spPr>
          <a:xfrm>
            <a:off x="6776518" y="3876122"/>
            <a:ext cx="5262979" cy="2862322"/>
          </a:xfrm>
          <a:prstGeom prst="rect">
            <a:avLst/>
          </a:prstGeom>
          <a:solidFill>
            <a:schemeClr val="tx1">
              <a:alpha val="23123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</a:t>
            </a:r>
            <a:r>
              <a:rPr lang="en-US" dirty="0" err="1">
                <a:solidFill>
                  <a:schemeClr val="bg1"/>
                </a:solidFill>
              </a:rPr>
              <a:t>isLocated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Xianghua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Village, </a:t>
            </a:r>
            <a:r>
              <a:rPr lang="en-US" sz="1800" dirty="0" err="1">
                <a:solidFill>
                  <a:schemeClr val="bg1"/>
                </a:solidFill>
              </a:rPr>
              <a:t>Jiesi</a:t>
            </a:r>
            <a:r>
              <a:rPr lang="en-US" sz="1800" dirty="0">
                <a:solidFill>
                  <a:schemeClr val="bg1"/>
                </a:solidFill>
              </a:rPr>
              <a:t> Valley, </a:t>
            </a:r>
            <a:r>
              <a:rPr lang="en-US" sz="1800" dirty="0" err="1">
                <a:solidFill>
                  <a:schemeClr val="bg1"/>
                </a:solidFill>
              </a:rPr>
              <a:t>Xiaojin</a:t>
            </a:r>
            <a:r>
              <a:rPr lang="en-US" sz="1800" dirty="0">
                <a:solidFill>
                  <a:schemeClr val="bg1"/>
                </a:solidFill>
              </a:rPr>
              <a:t> County</a:t>
            </a:r>
            <a:r>
              <a:rPr lang="en-US" dirty="0">
                <a:solidFill>
                  <a:schemeClr val="bg1"/>
                </a:solidFill>
              </a:rPr>
              <a:t>                                         </a:t>
            </a:r>
          </a:p>
          <a:p>
            <a:r>
              <a:rPr lang="en-US" dirty="0">
                <a:solidFill>
                  <a:schemeClr val="bg1"/>
                </a:solidFill>
              </a:rPr>
              <a:t>Aba Tibetan Autonomous Prefecture, Sichuan</a:t>
            </a:r>
          </a:p>
          <a:p>
            <a:r>
              <a:rPr lang="en-US" dirty="0">
                <a:solidFill>
                  <a:schemeClr val="bg1"/>
                </a:solidFill>
              </a:rPr>
              <a:t>It is a branch belonging to the </a:t>
            </a:r>
            <a:r>
              <a:rPr lang="en-US" dirty="0" err="1">
                <a:solidFill>
                  <a:schemeClr val="bg1"/>
                </a:solidFill>
              </a:rPr>
              <a:t>Qionglai</a:t>
            </a:r>
            <a:r>
              <a:rPr lang="en-US" dirty="0">
                <a:solidFill>
                  <a:schemeClr val="bg1"/>
                </a:solidFill>
              </a:rPr>
              <a:t> Mountains</a:t>
            </a:r>
          </a:p>
          <a:p>
            <a:r>
              <a:rPr lang="en-US" dirty="0">
                <a:solidFill>
                  <a:schemeClr val="bg1"/>
                </a:solidFill>
              </a:rPr>
              <a:t>of the </a:t>
            </a:r>
            <a:r>
              <a:rPr lang="en-US" dirty="0" err="1">
                <a:solidFill>
                  <a:schemeClr val="bg1"/>
                </a:solidFill>
              </a:rPr>
              <a:t>Hengduan</a:t>
            </a:r>
            <a:r>
              <a:rPr lang="en-US" dirty="0">
                <a:solidFill>
                  <a:schemeClr val="bg1"/>
                </a:solidFill>
              </a:rPr>
              <a:t> Mountains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altitude of it is around 5,100 meters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The terrace of it is rock-dominated,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snow-covered seasonally</a:t>
            </a:r>
          </a:p>
          <a:p>
            <a:r>
              <a:rPr lang="en-CN" dirty="0">
                <a:solidFill>
                  <a:schemeClr val="bg1"/>
                </a:solidFill>
              </a:rPr>
              <a:t>And it remains an umclimbed peak</a:t>
            </a:r>
          </a:p>
        </p:txBody>
      </p:sp>
    </p:spTree>
    <p:extLst>
      <p:ext uri="{BB962C8B-B14F-4D97-AF65-F5344CB8AC3E}">
        <p14:creationId xmlns:p14="http://schemas.microsoft.com/office/powerpoint/2010/main" val="116283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931A44-2991-2240-8F04-8DC6461A995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0" y="0"/>
            <a:ext cx="565833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F0725-65F1-3446-8D1C-3B4A2EA4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583" t="311" r="18814" b="-311"/>
          <a:stretch/>
        </p:blipFill>
        <p:spPr>
          <a:xfrm>
            <a:off x="5656730" y="0"/>
            <a:ext cx="653527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622433-10E5-1945-974B-5B59C23C10BF}"/>
              </a:ext>
            </a:extLst>
          </p:cNvPr>
          <p:cNvSpPr txBox="1"/>
          <p:nvPr/>
        </p:nvSpPr>
        <p:spPr>
          <a:xfrm>
            <a:off x="182288" y="174813"/>
            <a:ext cx="3182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chemeClr val="bg1"/>
                </a:solidFill>
              </a:rPr>
              <a:t>王永鹏(小牦牛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  <a:endParaRPr lang="en-CN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B419C-C48D-8D4B-A3EB-04CFB65154F9}"/>
              </a:ext>
            </a:extLst>
          </p:cNvPr>
          <p:cNvSpPr txBox="1"/>
          <p:nvPr/>
        </p:nvSpPr>
        <p:spPr>
          <a:xfrm>
            <a:off x="5641818" y="-20164"/>
            <a:ext cx="6550181" cy="6858000"/>
          </a:xfrm>
          <a:prstGeom prst="rect">
            <a:avLst/>
          </a:prstGeom>
          <a:solidFill>
            <a:schemeClr val="dk1">
              <a:alpha val="1337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CN" sz="900" dirty="0">
              <a:solidFill>
                <a:schemeClr val="bg1"/>
              </a:solidFill>
            </a:endParaRPr>
          </a:p>
          <a:p>
            <a:r>
              <a:rPr lang="en-CN" sz="3200" dirty="0">
                <a:solidFill>
                  <a:schemeClr val="bg1"/>
                </a:solidFill>
              </a:rPr>
              <a:t>  杨晟</a:t>
            </a:r>
            <a:r>
              <a:rPr lang="zh-CN" altLang="en-US" sz="3200" dirty="0">
                <a:solidFill>
                  <a:schemeClr val="bg1"/>
                </a:solidFill>
              </a:rPr>
              <a:t>（</a:t>
            </a:r>
            <a:r>
              <a:rPr lang="en-US" sz="3200" dirty="0" err="1">
                <a:solidFill>
                  <a:schemeClr val="bg1"/>
                </a:solidFill>
              </a:rPr>
              <a:t>小五</a:t>
            </a:r>
            <a:r>
              <a:rPr lang="zh-CN" altLang="en-US" sz="3200" dirty="0">
                <a:solidFill>
                  <a:schemeClr val="bg1"/>
                </a:solidFill>
              </a:rPr>
              <a:t>）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CN" sz="1600" dirty="0">
                <a:solidFill>
                  <a:schemeClr val="bg1"/>
                </a:solidFill>
              </a:rPr>
              <a:t>     Shengyang (Xiaowu)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      29</a:t>
            </a:r>
            <a:r>
              <a:rPr lang="zh-CN" altLang="en-US" sz="1400" dirty="0">
                <a:solidFill>
                  <a:schemeClr val="bg1"/>
                </a:solidFill>
              </a:rPr>
              <a:t>岁</a:t>
            </a:r>
            <a:r>
              <a:rPr lang="en-US" altLang="zh-CN" sz="1400" dirty="0">
                <a:solidFill>
                  <a:schemeClr val="bg1"/>
                </a:solidFill>
              </a:rPr>
              <a:t>/ born at 1993</a:t>
            </a:r>
            <a:endParaRPr lang="en-CN" sz="14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  <a:p>
            <a:endParaRPr lang="en-CN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6AA2F-DFB0-B743-B037-3E6F1A1813A4}"/>
              </a:ext>
            </a:extLst>
          </p:cNvPr>
          <p:cNvSpPr txBox="1"/>
          <p:nvPr/>
        </p:nvSpPr>
        <p:spPr>
          <a:xfrm>
            <a:off x="182288" y="623911"/>
            <a:ext cx="2720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YongPeng Wang (the yak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650CA-79BA-F24C-8A3C-A55477F040BA}"/>
              </a:ext>
            </a:extLst>
          </p:cNvPr>
          <p:cNvSpPr txBox="1"/>
          <p:nvPr/>
        </p:nvSpPr>
        <p:spPr>
          <a:xfrm>
            <a:off x="182288" y="2611979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zh-CN" altLang="en-CN" dirty="0">
                <a:solidFill>
                  <a:schemeClr val="bg1"/>
                </a:solidFill>
              </a:rPr>
              <a:t>金犀牛</a:t>
            </a:r>
            <a:r>
              <a:rPr lang="zh-CN" altLang="en-US" dirty="0">
                <a:solidFill>
                  <a:schemeClr val="bg1"/>
                </a:solidFill>
              </a:rPr>
              <a:t>最佳攀登成就获得者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2CCF9-CC83-F74F-99D8-488D9A5435F0}"/>
              </a:ext>
            </a:extLst>
          </p:cNvPr>
          <p:cNvSpPr txBox="1"/>
          <p:nvPr/>
        </p:nvSpPr>
        <p:spPr>
          <a:xfrm>
            <a:off x="182288" y="3371567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2021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11</a:t>
            </a:r>
            <a:r>
              <a:rPr lang="zh-CN" altLang="en-US" dirty="0">
                <a:solidFill>
                  <a:schemeClr val="bg1"/>
                </a:solidFill>
              </a:rPr>
              <a:t>月登顶幺妹峰：</a:t>
            </a:r>
            <a:r>
              <a:rPr lang="zh-CN" altLang="en-CN" dirty="0">
                <a:solidFill>
                  <a:schemeClr val="bg1"/>
                </a:solidFill>
              </a:rPr>
              <a:t>南壁</a:t>
            </a:r>
            <a:r>
              <a:rPr lang="zh-CN" altLang="en-US" dirty="0">
                <a:solidFill>
                  <a:schemeClr val="bg1"/>
                </a:solidFill>
              </a:rPr>
              <a:t>中央直上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74AF5-011B-864D-9549-C1ABC11E3325}"/>
              </a:ext>
            </a:extLst>
          </p:cNvPr>
          <p:cNvSpPr txBox="1"/>
          <p:nvPr/>
        </p:nvSpPr>
        <p:spPr>
          <a:xfrm>
            <a:off x="215458" y="4095038"/>
            <a:ext cx="35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月登顶</a:t>
            </a:r>
            <a:r>
              <a:rPr lang="zh-CN" altLang="en-CN" dirty="0">
                <a:solidFill>
                  <a:schemeClr val="bg1"/>
                </a:solidFill>
              </a:rPr>
              <a:t>婆缪峰</a:t>
            </a:r>
            <a:r>
              <a:rPr lang="zh-CN" altLang="en-US" dirty="0">
                <a:solidFill>
                  <a:schemeClr val="bg1"/>
                </a:solidFill>
              </a:rPr>
              <a:t>：自由扶梯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0EB81-49F6-9F4F-ABE8-8533D8253DC0}"/>
              </a:ext>
            </a:extLst>
          </p:cNvPr>
          <p:cNvSpPr txBox="1"/>
          <p:nvPr/>
        </p:nvSpPr>
        <p:spPr>
          <a:xfrm>
            <a:off x="215458" y="4930117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月开辟阿妣峰新路线：突破，中央直上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FB532-1AF2-FB4E-A8A9-2FC2CC74EF79}"/>
              </a:ext>
            </a:extLst>
          </p:cNvPr>
          <p:cNvSpPr txBox="1"/>
          <p:nvPr/>
        </p:nvSpPr>
        <p:spPr>
          <a:xfrm>
            <a:off x="5855891" y="3361722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2022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11</a:t>
            </a:r>
            <a:r>
              <a:rPr lang="zh-CN" altLang="en-US" dirty="0">
                <a:solidFill>
                  <a:schemeClr val="bg1"/>
                </a:solidFill>
              </a:rPr>
              <a:t>月小贡嘎传统路线登顶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909C2-D9CD-064A-B390-FB680692E40A}"/>
              </a:ext>
            </a:extLst>
          </p:cNvPr>
          <p:cNvSpPr txBox="1"/>
          <p:nvPr/>
        </p:nvSpPr>
        <p:spPr>
          <a:xfrm>
            <a:off x="5847392" y="4405527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月日乌且卫峰</a:t>
            </a:r>
            <a:r>
              <a:rPr lang="zh-CN" altLang="en-CN" dirty="0">
                <a:solidFill>
                  <a:schemeClr val="bg1"/>
                </a:solidFill>
              </a:rPr>
              <a:t>首登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AA7391-0F1B-5441-81E3-1CB30B235E85}"/>
              </a:ext>
            </a:extLst>
          </p:cNvPr>
          <p:cNvSpPr txBox="1"/>
          <p:nvPr/>
        </p:nvSpPr>
        <p:spPr>
          <a:xfrm>
            <a:off x="5847390" y="4930117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2018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zh-CN" altLang="en-CN" dirty="0">
                <a:solidFill>
                  <a:schemeClr val="bg1"/>
                </a:solidFill>
              </a:rPr>
              <a:t>勒多曼因</a:t>
            </a:r>
            <a:r>
              <a:rPr lang="zh-CN" altLang="en-US" dirty="0">
                <a:solidFill>
                  <a:schemeClr val="bg1"/>
                </a:solidFill>
              </a:rPr>
              <a:t>传统路线登顶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6A6DDC-ABEA-1F48-9ACF-AD5902B66801}"/>
              </a:ext>
            </a:extLst>
          </p:cNvPr>
          <p:cNvSpPr txBox="1"/>
          <p:nvPr/>
        </p:nvSpPr>
        <p:spPr>
          <a:xfrm>
            <a:off x="5855889" y="3874805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2021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月份中山峰传统路线登顶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96C3D-F8D2-7741-9D2F-E6E5D0CE555B}"/>
              </a:ext>
            </a:extLst>
          </p:cNvPr>
          <p:cNvSpPr txBox="1"/>
          <p:nvPr/>
        </p:nvSpPr>
        <p:spPr>
          <a:xfrm>
            <a:off x="5858315" y="5629460"/>
            <a:ext cx="302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攀登能力/Ability  of Climbing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41880-2466-0547-BD9C-C629AD5FCFD6}"/>
              </a:ext>
            </a:extLst>
          </p:cNvPr>
          <p:cNvSpPr txBox="1"/>
          <p:nvPr/>
        </p:nvSpPr>
        <p:spPr>
          <a:xfrm>
            <a:off x="5875715" y="6043635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攀冰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en-CN" sz="1400" dirty="0">
                <a:solidFill>
                  <a:schemeClr val="bg1"/>
                </a:solidFill>
              </a:rPr>
              <a:t>Ice-Climbing</a:t>
            </a:r>
            <a:r>
              <a:rPr lang="zh-CN" altLang="en-US" sz="1400" dirty="0">
                <a:solidFill>
                  <a:schemeClr val="bg1"/>
                </a:solidFill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</a:rPr>
              <a:t>WI4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C4A8BB-4D9A-9D46-BEE5-E15290AFFD1D}"/>
              </a:ext>
            </a:extLst>
          </p:cNvPr>
          <p:cNvSpPr txBox="1"/>
          <p:nvPr/>
        </p:nvSpPr>
        <p:spPr>
          <a:xfrm>
            <a:off x="5868155" y="6360814"/>
            <a:ext cx="228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攀岩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en-CN" altLang="zh-CN" sz="1400" dirty="0">
                <a:solidFill>
                  <a:schemeClr val="bg1"/>
                </a:solidFill>
              </a:rPr>
              <a:t>Rock</a:t>
            </a:r>
            <a:r>
              <a:rPr lang="en-CN" sz="1400" dirty="0">
                <a:solidFill>
                  <a:schemeClr val="bg1"/>
                </a:solidFill>
              </a:rPr>
              <a:t>-Climbing</a:t>
            </a:r>
            <a:r>
              <a:rPr lang="zh-CN" altLang="en-US" sz="1400" dirty="0">
                <a:solidFill>
                  <a:schemeClr val="bg1"/>
                </a:solidFill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</a:rPr>
              <a:t>5.10B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277A0B-DE54-1944-BD1D-2B5AA4529445}"/>
              </a:ext>
            </a:extLst>
          </p:cNvPr>
          <p:cNvSpPr txBox="1"/>
          <p:nvPr/>
        </p:nvSpPr>
        <p:spPr>
          <a:xfrm>
            <a:off x="300833" y="5602837"/>
            <a:ext cx="302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攀登能力/Ability  of Climbing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C47D24-BDD1-EE41-9C31-F4ADBCCED825}"/>
              </a:ext>
            </a:extLst>
          </p:cNvPr>
          <p:cNvSpPr txBox="1"/>
          <p:nvPr/>
        </p:nvSpPr>
        <p:spPr>
          <a:xfrm>
            <a:off x="318233" y="6017012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攀冰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en-CN" sz="1400" dirty="0">
                <a:solidFill>
                  <a:schemeClr val="bg1"/>
                </a:solidFill>
              </a:rPr>
              <a:t>Ice-Climbing</a:t>
            </a:r>
            <a:r>
              <a:rPr lang="zh-CN" altLang="en-US" sz="1400" dirty="0">
                <a:solidFill>
                  <a:schemeClr val="bg1"/>
                </a:solidFill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</a:rPr>
              <a:t>WI5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75FC4-63C9-9E44-86E0-231FD734A2C9}"/>
              </a:ext>
            </a:extLst>
          </p:cNvPr>
          <p:cNvSpPr txBox="1"/>
          <p:nvPr/>
        </p:nvSpPr>
        <p:spPr>
          <a:xfrm>
            <a:off x="300833" y="6358557"/>
            <a:ext cx="228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攀岩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en-CN" altLang="zh-CN" sz="1400" dirty="0">
                <a:solidFill>
                  <a:schemeClr val="bg1"/>
                </a:solidFill>
              </a:rPr>
              <a:t>Rock</a:t>
            </a:r>
            <a:r>
              <a:rPr lang="en-CN" sz="1400" dirty="0">
                <a:solidFill>
                  <a:schemeClr val="bg1"/>
                </a:solidFill>
              </a:rPr>
              <a:t>-Climbing</a:t>
            </a:r>
            <a:r>
              <a:rPr lang="zh-CN" altLang="en-US" sz="1400" dirty="0">
                <a:solidFill>
                  <a:schemeClr val="bg1"/>
                </a:solidFill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</a:rPr>
              <a:t>5.11B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073DC-A100-2F4D-8828-8BE44EB8906B}"/>
              </a:ext>
            </a:extLst>
          </p:cNvPr>
          <p:cNvSpPr txBox="1"/>
          <p:nvPr/>
        </p:nvSpPr>
        <p:spPr>
          <a:xfrm>
            <a:off x="161323" y="1186153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年职业</a:t>
            </a:r>
            <a:r>
              <a:rPr lang="en-CN" dirty="0">
                <a:solidFill>
                  <a:schemeClr val="bg1"/>
                </a:solidFill>
              </a:rPr>
              <a:t>登山向导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CN" dirty="0">
                <a:solidFill>
                  <a:schemeClr val="bg1"/>
                </a:solidFill>
              </a:rPr>
              <a:t>川登协</a:t>
            </a:r>
            <a:r>
              <a:rPr lang="zh-CN" altLang="en-US" dirty="0">
                <a:solidFill>
                  <a:schemeClr val="bg1"/>
                </a:solidFill>
              </a:rPr>
              <a:t>持证向导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1BFE1-1061-A14B-9815-E9D2E29014BE}"/>
              </a:ext>
            </a:extLst>
          </p:cNvPr>
          <p:cNvSpPr txBox="1"/>
          <p:nvPr/>
        </p:nvSpPr>
        <p:spPr>
          <a:xfrm>
            <a:off x="182288" y="929061"/>
            <a:ext cx="1393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32</a:t>
            </a:r>
            <a:r>
              <a:rPr lang="zh-CN" altLang="en-US" sz="1200" dirty="0">
                <a:solidFill>
                  <a:schemeClr val="bg1"/>
                </a:solidFill>
              </a:rPr>
              <a:t>岁</a:t>
            </a:r>
            <a:r>
              <a:rPr lang="en-US" altLang="zh-CN" sz="1200" dirty="0">
                <a:solidFill>
                  <a:schemeClr val="bg1"/>
                </a:solidFill>
              </a:rPr>
              <a:t>/ born at 1990</a:t>
            </a:r>
            <a:endParaRPr lang="en-CN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58C9C2-FCE8-3F47-9AB1-94D79FB32473}"/>
              </a:ext>
            </a:extLst>
          </p:cNvPr>
          <p:cNvSpPr txBox="1"/>
          <p:nvPr/>
        </p:nvSpPr>
        <p:spPr>
          <a:xfrm>
            <a:off x="5855891" y="1435114"/>
            <a:ext cx="2148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年职业</a:t>
            </a:r>
            <a:r>
              <a:rPr lang="en-CN" dirty="0">
                <a:solidFill>
                  <a:schemeClr val="bg1"/>
                </a:solidFill>
              </a:rPr>
              <a:t>登山向导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CN" dirty="0">
                <a:solidFill>
                  <a:schemeClr val="bg1"/>
                </a:solidFill>
              </a:rPr>
              <a:t>川登协</a:t>
            </a:r>
            <a:r>
              <a:rPr lang="zh-CN" altLang="en-US" dirty="0">
                <a:solidFill>
                  <a:schemeClr val="bg1"/>
                </a:solidFill>
              </a:rPr>
              <a:t>持证协作，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中登协户外指导员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44474E-D629-1943-9B6E-81497B853533}"/>
              </a:ext>
            </a:extLst>
          </p:cNvPr>
          <p:cNvSpPr txBox="1"/>
          <p:nvPr/>
        </p:nvSpPr>
        <p:spPr>
          <a:xfrm>
            <a:off x="168167" y="2894322"/>
            <a:ext cx="420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2020 Golden Rhino Best Climbing Achievement Winner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82E7F7-993A-1048-B68C-F534ED694FB0}"/>
              </a:ext>
            </a:extLst>
          </p:cNvPr>
          <p:cNvSpPr txBox="1"/>
          <p:nvPr/>
        </p:nvSpPr>
        <p:spPr>
          <a:xfrm>
            <a:off x="182288" y="3651133"/>
            <a:ext cx="351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2021/11 Peak. </a:t>
            </a:r>
            <a:r>
              <a:rPr lang="en-US" altLang="zh-CN" sz="1400" dirty="0" err="1">
                <a:solidFill>
                  <a:schemeClr val="bg1"/>
                </a:solidFill>
              </a:rPr>
              <a:t>Yaomei</a:t>
            </a:r>
            <a:r>
              <a:rPr lang="en-US" altLang="zh-CN" sz="1400" dirty="0">
                <a:solidFill>
                  <a:schemeClr val="bg1"/>
                </a:solidFill>
              </a:rPr>
              <a:t>: South Face, Free Spirit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9DCD4-8553-D046-8BBC-EA45F03FCBD2}"/>
              </a:ext>
            </a:extLst>
          </p:cNvPr>
          <p:cNvSpPr txBox="1"/>
          <p:nvPr/>
        </p:nvSpPr>
        <p:spPr>
          <a:xfrm>
            <a:off x="227913" y="4383759"/>
            <a:ext cx="2690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2020/09 Peak. </a:t>
            </a:r>
            <a:r>
              <a:rPr lang="en-US" altLang="zh-CN" sz="1400" dirty="0" err="1">
                <a:solidFill>
                  <a:schemeClr val="bg1"/>
                </a:solidFill>
              </a:rPr>
              <a:t>Pomiu</a:t>
            </a:r>
            <a:r>
              <a:rPr lang="en-US" altLang="zh-CN" sz="1400" dirty="0">
                <a:solidFill>
                  <a:schemeClr val="bg1"/>
                </a:solidFill>
              </a:rPr>
              <a:t>: Free Ladder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2C6BC4-9EEA-384A-BCB7-A28AD968FC70}"/>
              </a:ext>
            </a:extLst>
          </p:cNvPr>
          <p:cNvSpPr txBox="1"/>
          <p:nvPr/>
        </p:nvSpPr>
        <p:spPr>
          <a:xfrm>
            <a:off x="233960" y="5236043"/>
            <a:ext cx="348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2019/10 Peak. Abi: South Face, Breakthrough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53A6BC-D256-F842-B435-4ED088FFAFE7}"/>
              </a:ext>
            </a:extLst>
          </p:cNvPr>
          <p:cNvSpPr txBox="1"/>
          <p:nvPr/>
        </p:nvSpPr>
        <p:spPr>
          <a:xfrm>
            <a:off x="5855890" y="3608752"/>
            <a:ext cx="4676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2022/11 Mt. Little </a:t>
            </a:r>
            <a:r>
              <a:rPr lang="en-US" altLang="zh-CN" sz="1400" dirty="0" err="1">
                <a:solidFill>
                  <a:schemeClr val="bg1"/>
                </a:solidFill>
              </a:rPr>
              <a:t>Konka</a:t>
            </a:r>
            <a:r>
              <a:rPr lang="en-US" altLang="zh-CN" sz="1400" dirty="0">
                <a:solidFill>
                  <a:schemeClr val="bg1"/>
                </a:solidFill>
              </a:rPr>
              <a:t>: </a:t>
            </a:r>
            <a:r>
              <a:rPr lang="en-US" altLang="zh-CN" sz="1400" dirty="0" err="1">
                <a:solidFill>
                  <a:schemeClr val="bg1"/>
                </a:solidFill>
              </a:rPr>
              <a:t>SouthEast</a:t>
            </a:r>
            <a:r>
              <a:rPr lang="en-US" altLang="zh-CN" sz="1400" dirty="0">
                <a:solidFill>
                  <a:schemeClr val="bg1"/>
                </a:solidFill>
              </a:rPr>
              <a:t> Ridge, </a:t>
            </a:r>
            <a:r>
              <a:rPr lang="en-US" altLang="zh-CN" sz="1400" dirty="0" err="1">
                <a:solidFill>
                  <a:schemeClr val="bg1"/>
                </a:solidFill>
              </a:rPr>
              <a:t>tranditional</a:t>
            </a:r>
            <a:r>
              <a:rPr lang="en-US" altLang="zh-CN" sz="1400" dirty="0">
                <a:solidFill>
                  <a:schemeClr val="bg1"/>
                </a:solidFill>
              </a:rPr>
              <a:t>  route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90FC7D-5F6D-A44E-A94E-D44E37AE6203}"/>
              </a:ext>
            </a:extLst>
          </p:cNvPr>
          <p:cNvSpPr txBox="1"/>
          <p:nvPr/>
        </p:nvSpPr>
        <p:spPr>
          <a:xfrm>
            <a:off x="5847392" y="4137943"/>
            <a:ext cx="3403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2021/09 Mt. Zhongshan: 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traditional  route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537B36-558C-7642-9CE1-C6862F676167}"/>
              </a:ext>
            </a:extLst>
          </p:cNvPr>
          <p:cNvSpPr txBox="1"/>
          <p:nvPr/>
        </p:nvSpPr>
        <p:spPr>
          <a:xfrm>
            <a:off x="5847391" y="4657924"/>
            <a:ext cx="4217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2020/10 Mt. </a:t>
            </a:r>
            <a:r>
              <a:rPr lang="en-US" altLang="zh-CN" sz="1400" dirty="0" err="1">
                <a:solidFill>
                  <a:schemeClr val="bg1"/>
                </a:solidFill>
              </a:rPr>
              <a:t>Riwuqie</a:t>
            </a:r>
            <a:r>
              <a:rPr lang="en-US" altLang="zh-CN" sz="1400" dirty="0">
                <a:solidFill>
                  <a:schemeClr val="bg1"/>
                </a:solidFill>
              </a:rPr>
              <a:t> Secondary peak: 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FA, three routes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0DDE62-07D2-0B4C-9697-040E74A43222}"/>
              </a:ext>
            </a:extLst>
          </p:cNvPr>
          <p:cNvSpPr txBox="1"/>
          <p:nvPr/>
        </p:nvSpPr>
        <p:spPr>
          <a:xfrm>
            <a:off x="5827126" y="5218233"/>
            <a:ext cx="3343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2018/10 Mt. </a:t>
            </a:r>
            <a:r>
              <a:rPr lang="en-US" altLang="zh-CN" sz="1400" dirty="0" err="1">
                <a:solidFill>
                  <a:schemeClr val="bg1"/>
                </a:solidFill>
              </a:rPr>
              <a:t>Reddomain</a:t>
            </a:r>
            <a:r>
              <a:rPr lang="en-US" altLang="zh-CN" sz="1400" dirty="0">
                <a:solidFill>
                  <a:schemeClr val="bg1"/>
                </a:solidFill>
              </a:rPr>
              <a:t>: 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traditional  route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C73620-1DBF-034C-B9D7-C2F41C24C4AF}"/>
              </a:ext>
            </a:extLst>
          </p:cNvPr>
          <p:cNvSpPr txBox="1"/>
          <p:nvPr/>
        </p:nvSpPr>
        <p:spPr>
          <a:xfrm>
            <a:off x="187766" y="1994389"/>
            <a:ext cx="409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As a mountaineering guide  with 12 years experiences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AC4EC3-A048-934F-8E3C-241A9DC6DD18}"/>
              </a:ext>
            </a:extLst>
          </p:cNvPr>
          <p:cNvSpPr txBox="1"/>
          <p:nvPr/>
        </p:nvSpPr>
        <p:spPr>
          <a:xfrm>
            <a:off x="182288" y="2231684"/>
            <a:ext cx="4706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Sichuan Mountain Asociation moutaineering guide certificated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D4C62B-4918-1741-924A-D7BE5189FB3E}"/>
              </a:ext>
            </a:extLst>
          </p:cNvPr>
          <p:cNvSpPr txBox="1"/>
          <p:nvPr/>
        </p:nvSpPr>
        <p:spPr>
          <a:xfrm>
            <a:off x="5895003" y="2427609"/>
            <a:ext cx="397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As a mountaineering guide with 8 years experiences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1BB834-D865-614A-8597-554360410EBF}"/>
              </a:ext>
            </a:extLst>
          </p:cNvPr>
          <p:cNvSpPr txBox="1"/>
          <p:nvPr/>
        </p:nvSpPr>
        <p:spPr>
          <a:xfrm>
            <a:off x="5895003" y="2881295"/>
            <a:ext cx="4908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Sichuan Mountain Asociation moutaineering assitant certificated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662446-FD12-9442-9F50-C6050B596890}"/>
              </a:ext>
            </a:extLst>
          </p:cNvPr>
          <p:cNvSpPr txBox="1"/>
          <p:nvPr/>
        </p:nvSpPr>
        <p:spPr>
          <a:xfrm>
            <a:off x="5895003" y="2655126"/>
            <a:ext cx="410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China Mountain Asociation outdoor guide certificated</a:t>
            </a:r>
          </a:p>
        </p:txBody>
      </p:sp>
    </p:spTree>
    <p:extLst>
      <p:ext uri="{BB962C8B-B14F-4D97-AF65-F5344CB8AC3E}">
        <p14:creationId xmlns:p14="http://schemas.microsoft.com/office/powerpoint/2010/main" val="3291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F8217-8CF6-EA49-B04F-552A56D72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037" r="24117"/>
          <a:stretch/>
        </p:blipFill>
        <p:spPr>
          <a:xfrm>
            <a:off x="0" y="0"/>
            <a:ext cx="633089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F28CD-F98E-6E49-9DE9-3F7FE3938C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027" t="12678" r="2334" b="-5036"/>
          <a:stretch/>
        </p:blipFill>
        <p:spPr>
          <a:xfrm rot="5400000">
            <a:off x="5663453" y="329453"/>
            <a:ext cx="6858000" cy="619909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F9D897-EBC4-E141-BB11-673A64C04895}"/>
              </a:ext>
            </a:extLst>
          </p:cNvPr>
          <p:cNvSpPr txBox="1"/>
          <p:nvPr/>
        </p:nvSpPr>
        <p:spPr>
          <a:xfrm>
            <a:off x="182288" y="17481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chemeClr val="bg1"/>
                </a:solidFill>
              </a:rPr>
              <a:t>张浩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23EDA-CBFF-084D-BB9A-2B1B20804871}"/>
              </a:ext>
            </a:extLst>
          </p:cNvPr>
          <p:cNvSpPr txBox="1"/>
          <p:nvPr/>
        </p:nvSpPr>
        <p:spPr>
          <a:xfrm>
            <a:off x="182288" y="75958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Hao Zhang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01456-8742-BD47-A359-6B9038C79179}"/>
              </a:ext>
            </a:extLst>
          </p:cNvPr>
          <p:cNvSpPr txBox="1"/>
          <p:nvPr/>
        </p:nvSpPr>
        <p:spPr>
          <a:xfrm>
            <a:off x="117286" y="4373283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CN" dirty="0">
                <a:solidFill>
                  <a:schemeClr val="bg1"/>
                </a:solidFill>
              </a:rPr>
              <a:t>年</a:t>
            </a:r>
            <a:r>
              <a:rPr lang="zh-CN" altLang="en-US" dirty="0">
                <a:solidFill>
                  <a:schemeClr val="bg1"/>
                </a:solidFill>
              </a:rPr>
              <a:t>带队经验：乌库楚、那玛峰、大玛雅等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91ED7-A65E-AB45-8F53-6787B7E30355}"/>
              </a:ext>
            </a:extLst>
          </p:cNvPr>
          <p:cNvSpPr txBox="1"/>
          <p:nvPr/>
        </p:nvSpPr>
        <p:spPr>
          <a:xfrm>
            <a:off x="117740" y="3597419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月日乌且卫峰</a:t>
            </a:r>
            <a:r>
              <a:rPr lang="zh-CN" altLang="en-CN" dirty="0">
                <a:solidFill>
                  <a:schemeClr val="bg1"/>
                </a:solidFill>
              </a:rPr>
              <a:t>首登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17CFF-C3F4-D547-B92D-559026387F1E}"/>
              </a:ext>
            </a:extLst>
          </p:cNvPr>
          <p:cNvSpPr txBox="1"/>
          <p:nvPr/>
        </p:nvSpPr>
        <p:spPr>
          <a:xfrm>
            <a:off x="131804" y="5546745"/>
            <a:ext cx="302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攀登能力/Ability  of Climbing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9473C-ED8A-794A-99B6-71ABC94B6A99}"/>
              </a:ext>
            </a:extLst>
          </p:cNvPr>
          <p:cNvSpPr txBox="1"/>
          <p:nvPr/>
        </p:nvSpPr>
        <p:spPr>
          <a:xfrm>
            <a:off x="149204" y="5960920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攀冰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en-CN" sz="1400" dirty="0">
                <a:solidFill>
                  <a:schemeClr val="bg1"/>
                </a:solidFill>
              </a:rPr>
              <a:t>Ice-Climbing</a:t>
            </a:r>
            <a:r>
              <a:rPr lang="zh-CN" altLang="en-US" sz="1400" dirty="0">
                <a:solidFill>
                  <a:schemeClr val="bg1"/>
                </a:solidFill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</a:rPr>
              <a:t>WI3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6823D-26D1-804D-9B23-0290D0D980D9}"/>
              </a:ext>
            </a:extLst>
          </p:cNvPr>
          <p:cNvSpPr txBox="1"/>
          <p:nvPr/>
        </p:nvSpPr>
        <p:spPr>
          <a:xfrm>
            <a:off x="131804" y="6302465"/>
            <a:ext cx="228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攀岩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en-CN" altLang="zh-CN" sz="1400" dirty="0">
                <a:solidFill>
                  <a:schemeClr val="bg1"/>
                </a:solidFill>
              </a:rPr>
              <a:t>Rock</a:t>
            </a:r>
            <a:r>
              <a:rPr lang="en-CN" sz="1400" dirty="0">
                <a:solidFill>
                  <a:schemeClr val="bg1"/>
                </a:solidFill>
              </a:rPr>
              <a:t>-Climbing</a:t>
            </a:r>
            <a:r>
              <a:rPr lang="zh-CN" altLang="en-US" sz="1400" dirty="0">
                <a:solidFill>
                  <a:schemeClr val="bg1"/>
                </a:solidFill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</a:rPr>
              <a:t>5.10A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264EBA-77EF-1149-9926-B1977AF530FC}"/>
              </a:ext>
            </a:extLst>
          </p:cNvPr>
          <p:cNvSpPr txBox="1"/>
          <p:nvPr/>
        </p:nvSpPr>
        <p:spPr>
          <a:xfrm>
            <a:off x="6491948" y="5267851"/>
            <a:ext cx="302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攀登能力/Ability  of Climbing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3AFE6D-5627-104D-9698-E66AD11AD279}"/>
              </a:ext>
            </a:extLst>
          </p:cNvPr>
          <p:cNvSpPr txBox="1"/>
          <p:nvPr/>
        </p:nvSpPr>
        <p:spPr>
          <a:xfrm>
            <a:off x="6509348" y="5682026"/>
            <a:ext cx="212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攀冰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en-CN" sz="1400" dirty="0">
                <a:solidFill>
                  <a:schemeClr val="bg1"/>
                </a:solidFill>
              </a:rPr>
              <a:t>Ice-Climbing</a:t>
            </a:r>
            <a:r>
              <a:rPr lang="zh-CN" altLang="en-US" sz="1400" dirty="0">
                <a:solidFill>
                  <a:schemeClr val="bg1"/>
                </a:solidFill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</a:rPr>
              <a:t>WI3+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77BDC-111A-0144-AB59-4EBEF14C499E}"/>
              </a:ext>
            </a:extLst>
          </p:cNvPr>
          <p:cNvSpPr txBox="1"/>
          <p:nvPr/>
        </p:nvSpPr>
        <p:spPr>
          <a:xfrm>
            <a:off x="6491948" y="6023571"/>
            <a:ext cx="229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攀岩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en-CN" altLang="zh-CN" sz="1400" dirty="0">
                <a:solidFill>
                  <a:schemeClr val="bg1"/>
                </a:solidFill>
              </a:rPr>
              <a:t>Rock</a:t>
            </a:r>
            <a:r>
              <a:rPr lang="en-CN" sz="1400" dirty="0">
                <a:solidFill>
                  <a:schemeClr val="bg1"/>
                </a:solidFill>
              </a:rPr>
              <a:t>-Climbing</a:t>
            </a:r>
            <a:r>
              <a:rPr lang="zh-CN" altLang="en-US" sz="1400" dirty="0">
                <a:solidFill>
                  <a:schemeClr val="bg1"/>
                </a:solidFill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</a:rPr>
              <a:t>5.11D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B47662-3FA8-E248-9E99-77F3501D0BE8}"/>
              </a:ext>
            </a:extLst>
          </p:cNvPr>
          <p:cNvSpPr txBox="1"/>
          <p:nvPr/>
        </p:nvSpPr>
        <p:spPr>
          <a:xfrm>
            <a:off x="6421501" y="124362"/>
            <a:ext cx="248657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N" sz="3200" dirty="0">
                <a:solidFill>
                  <a:schemeClr val="bg1"/>
                </a:solidFill>
              </a:rPr>
              <a:t>吴云贺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dirty="0" err="1">
                <a:solidFill>
                  <a:schemeClr val="bg1"/>
                </a:solidFill>
              </a:rPr>
              <a:t>阿鹤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CN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2E1CC8-0424-1247-92E0-EB478AB8DE01}"/>
              </a:ext>
            </a:extLst>
          </p:cNvPr>
          <p:cNvSpPr txBox="1"/>
          <p:nvPr/>
        </p:nvSpPr>
        <p:spPr>
          <a:xfrm>
            <a:off x="6421501" y="709137"/>
            <a:ext cx="170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Yunhe Wu (Ahe)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7606F0-EF38-AB45-9BEE-E837D4F9D8A6}"/>
              </a:ext>
            </a:extLst>
          </p:cNvPr>
          <p:cNvSpPr txBox="1"/>
          <p:nvPr/>
        </p:nvSpPr>
        <p:spPr>
          <a:xfrm>
            <a:off x="6456782" y="2510780"/>
            <a:ext cx="34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2022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11</a:t>
            </a:r>
            <a:r>
              <a:rPr lang="zh-CN" altLang="en-US" dirty="0">
                <a:solidFill>
                  <a:schemeClr val="bg1"/>
                </a:solidFill>
              </a:rPr>
              <a:t>月小贡嘎传统路线登顶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1354AE-E739-9040-BC25-5BD509B00EFE}"/>
              </a:ext>
            </a:extLst>
          </p:cNvPr>
          <p:cNvSpPr txBox="1"/>
          <p:nvPr/>
        </p:nvSpPr>
        <p:spPr>
          <a:xfrm>
            <a:off x="6436421" y="3151953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2022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月牛心山南壁新路线：要穿攀岩鞋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7BC6B3-A3B1-BC4C-BAFD-6430B37E845E}"/>
              </a:ext>
            </a:extLst>
          </p:cNvPr>
          <p:cNvSpPr txBox="1"/>
          <p:nvPr/>
        </p:nvSpPr>
        <p:spPr>
          <a:xfrm>
            <a:off x="6465117" y="3840901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2022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月四姑娘山三二山脊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0AD53E-17F1-DC4C-AA3B-1216F75B1427}"/>
              </a:ext>
            </a:extLst>
          </p:cNvPr>
          <p:cNvSpPr txBox="1"/>
          <p:nvPr/>
        </p:nvSpPr>
        <p:spPr>
          <a:xfrm>
            <a:off x="6497535" y="4556086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2022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月雪宝顶、乌库楚登顶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3E8ECF-3047-5144-9CA5-95E59EAA870F}"/>
              </a:ext>
            </a:extLst>
          </p:cNvPr>
          <p:cNvSpPr txBox="1"/>
          <p:nvPr/>
        </p:nvSpPr>
        <p:spPr>
          <a:xfrm>
            <a:off x="6509348" y="6376191"/>
            <a:ext cx="2430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 sz="1400" dirty="0">
                <a:solidFill>
                  <a:schemeClr val="bg1"/>
                </a:solidFill>
              </a:rPr>
              <a:t>传统</a:t>
            </a:r>
            <a:r>
              <a:rPr lang="zh-CN" altLang="en-US" sz="1400" dirty="0">
                <a:solidFill>
                  <a:schemeClr val="bg1"/>
                </a:solidFill>
              </a:rPr>
              <a:t>攀</a:t>
            </a:r>
            <a:r>
              <a:rPr lang="en-US" altLang="zh-CN" sz="1400" dirty="0">
                <a:solidFill>
                  <a:schemeClr val="bg1"/>
                </a:solidFill>
              </a:rPr>
              <a:t>/Trad</a:t>
            </a:r>
            <a:r>
              <a:rPr lang="en-CN" sz="1400" dirty="0">
                <a:solidFill>
                  <a:schemeClr val="bg1"/>
                </a:solidFill>
              </a:rPr>
              <a:t>-Climbing</a:t>
            </a:r>
            <a:r>
              <a:rPr lang="zh-CN" altLang="en-US" sz="1400" dirty="0">
                <a:solidFill>
                  <a:schemeClr val="bg1"/>
                </a:solidFill>
              </a:rPr>
              <a:t>： </a:t>
            </a:r>
            <a:r>
              <a:rPr lang="en-US" altLang="zh-CN" sz="1400" dirty="0">
                <a:solidFill>
                  <a:schemeClr val="bg1"/>
                </a:solidFill>
              </a:rPr>
              <a:t>5.10+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3B149B-EB1B-744F-AA92-244FA95A644C}"/>
              </a:ext>
            </a:extLst>
          </p:cNvPr>
          <p:cNvSpPr txBox="1"/>
          <p:nvPr/>
        </p:nvSpPr>
        <p:spPr>
          <a:xfrm>
            <a:off x="160935" y="2055038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年职业</a:t>
            </a:r>
            <a:r>
              <a:rPr lang="en-CN" dirty="0">
                <a:solidFill>
                  <a:schemeClr val="bg1"/>
                </a:solidFill>
              </a:rPr>
              <a:t>登山向导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CN" dirty="0">
                <a:solidFill>
                  <a:schemeClr val="bg1"/>
                </a:solidFill>
              </a:rPr>
              <a:t>川登协</a:t>
            </a:r>
            <a:r>
              <a:rPr lang="zh-CN" altLang="en-US" dirty="0">
                <a:solidFill>
                  <a:schemeClr val="bg1"/>
                </a:solidFill>
              </a:rPr>
              <a:t>持证协作，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24770F-8EAC-1B40-A1CC-59ED0513E827}"/>
              </a:ext>
            </a:extLst>
          </p:cNvPr>
          <p:cNvSpPr txBox="1"/>
          <p:nvPr/>
        </p:nvSpPr>
        <p:spPr>
          <a:xfrm>
            <a:off x="182288" y="1149681"/>
            <a:ext cx="19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38</a:t>
            </a:r>
            <a:r>
              <a:rPr lang="zh-CN" altLang="en-US" dirty="0">
                <a:solidFill>
                  <a:schemeClr val="bg1"/>
                </a:solidFill>
              </a:rPr>
              <a:t>岁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born at 1984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159D06-6F21-014E-B011-462704054060}"/>
              </a:ext>
            </a:extLst>
          </p:cNvPr>
          <p:cNvSpPr txBox="1"/>
          <p:nvPr/>
        </p:nvSpPr>
        <p:spPr>
          <a:xfrm>
            <a:off x="6423288" y="1041871"/>
            <a:ext cx="19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25</a:t>
            </a:r>
            <a:r>
              <a:rPr lang="zh-CN" altLang="en-US" dirty="0">
                <a:solidFill>
                  <a:schemeClr val="bg1"/>
                </a:solidFill>
              </a:rPr>
              <a:t>岁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born at 1997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690E1E-587D-BF46-95CC-FD80A8D5A6B8}"/>
              </a:ext>
            </a:extLst>
          </p:cNvPr>
          <p:cNvSpPr txBox="1"/>
          <p:nvPr/>
        </p:nvSpPr>
        <p:spPr>
          <a:xfrm>
            <a:off x="117740" y="3906136"/>
            <a:ext cx="4217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2021/09 Mt. </a:t>
            </a:r>
            <a:r>
              <a:rPr lang="en-US" altLang="zh-CN" sz="1400" dirty="0" err="1">
                <a:solidFill>
                  <a:schemeClr val="bg1"/>
                </a:solidFill>
              </a:rPr>
              <a:t>Riwuqie</a:t>
            </a:r>
            <a:r>
              <a:rPr lang="en-US" altLang="zh-CN" sz="1400" dirty="0">
                <a:solidFill>
                  <a:schemeClr val="bg1"/>
                </a:solidFill>
              </a:rPr>
              <a:t> Secondary peak: 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FA, three routes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65C62C-423D-2B4B-B8AE-BA652A3F297E}"/>
              </a:ext>
            </a:extLst>
          </p:cNvPr>
          <p:cNvSpPr txBox="1"/>
          <p:nvPr/>
        </p:nvSpPr>
        <p:spPr>
          <a:xfrm>
            <a:off x="6443603" y="3474308"/>
            <a:ext cx="5081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2022/08 Mt. Ox Heart: South Face, new route: need climbing shoes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69DA0D-18A7-5947-B49C-7EF49A30DCBB}"/>
              </a:ext>
            </a:extLst>
          </p:cNvPr>
          <p:cNvSpPr txBox="1"/>
          <p:nvPr/>
        </p:nvSpPr>
        <p:spPr>
          <a:xfrm>
            <a:off x="115162" y="4759905"/>
            <a:ext cx="4840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4 years as a mountaineering guide, Mt.WukuChu, Mt. 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</a:rPr>
              <a:t>Nochma</a:t>
            </a:r>
            <a:r>
              <a:rPr lang="en-US" altLang="zh-CN" sz="140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Mt. </a:t>
            </a:r>
            <a:r>
              <a:rPr lang="en-US" altLang="zh-CN" sz="1400" dirty="0" err="1">
                <a:solidFill>
                  <a:schemeClr val="bg1"/>
                </a:solidFill>
              </a:rPr>
              <a:t>Damaya</a:t>
            </a:r>
            <a:r>
              <a:rPr lang="en-US" altLang="zh-CN" sz="1400" dirty="0">
                <a:solidFill>
                  <a:schemeClr val="bg1"/>
                </a:solidFill>
              </a:rPr>
              <a:t> etc.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5FF2A-BFD5-E744-B56F-5C27CCB33F05}"/>
              </a:ext>
            </a:extLst>
          </p:cNvPr>
          <p:cNvSpPr txBox="1"/>
          <p:nvPr/>
        </p:nvSpPr>
        <p:spPr>
          <a:xfrm>
            <a:off x="6465117" y="2788714"/>
            <a:ext cx="4676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2022/11 Mt. Little </a:t>
            </a:r>
            <a:r>
              <a:rPr lang="en-US" altLang="zh-CN" sz="1400" dirty="0" err="1">
                <a:solidFill>
                  <a:schemeClr val="bg1"/>
                </a:solidFill>
              </a:rPr>
              <a:t>Konka</a:t>
            </a:r>
            <a:r>
              <a:rPr lang="en-US" altLang="zh-CN" sz="1400" dirty="0">
                <a:solidFill>
                  <a:schemeClr val="bg1"/>
                </a:solidFill>
              </a:rPr>
              <a:t>: </a:t>
            </a:r>
            <a:r>
              <a:rPr lang="en-US" altLang="zh-CN" sz="1400" dirty="0" err="1">
                <a:solidFill>
                  <a:schemeClr val="bg1"/>
                </a:solidFill>
              </a:rPr>
              <a:t>SouthEast</a:t>
            </a:r>
            <a:r>
              <a:rPr lang="en-US" altLang="zh-CN" sz="1400" dirty="0">
                <a:solidFill>
                  <a:schemeClr val="bg1"/>
                </a:solidFill>
              </a:rPr>
              <a:t> Ridge, </a:t>
            </a:r>
            <a:r>
              <a:rPr lang="en-US" altLang="zh-CN" sz="1400" dirty="0" err="1">
                <a:solidFill>
                  <a:schemeClr val="bg1"/>
                </a:solidFill>
              </a:rPr>
              <a:t>tranditional</a:t>
            </a:r>
            <a:r>
              <a:rPr lang="en-US" altLang="zh-CN" sz="1400" dirty="0">
                <a:solidFill>
                  <a:schemeClr val="bg1"/>
                </a:solidFill>
              </a:rPr>
              <a:t>  route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884F88-FBD3-8240-864A-2CB9D9734F59}"/>
              </a:ext>
            </a:extLst>
          </p:cNvPr>
          <p:cNvSpPr txBox="1"/>
          <p:nvPr/>
        </p:nvSpPr>
        <p:spPr>
          <a:xfrm>
            <a:off x="6478841" y="4140098"/>
            <a:ext cx="4243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2022/08 Mt. </a:t>
            </a:r>
            <a:r>
              <a:rPr lang="en-US" altLang="zh-CN" sz="1400" dirty="0" err="1">
                <a:solidFill>
                  <a:schemeClr val="bg1"/>
                </a:solidFill>
              </a:rPr>
              <a:t>Sanfeng</a:t>
            </a:r>
            <a:r>
              <a:rPr lang="en-US" altLang="zh-CN" sz="1400" dirty="0">
                <a:solidFill>
                  <a:schemeClr val="bg1"/>
                </a:solidFill>
              </a:rPr>
              <a:t> and Mt. </a:t>
            </a:r>
            <a:r>
              <a:rPr lang="en-US" altLang="zh-CN" sz="1400" dirty="0" err="1">
                <a:solidFill>
                  <a:schemeClr val="bg1"/>
                </a:solidFill>
              </a:rPr>
              <a:t>Erfeng</a:t>
            </a:r>
            <a:r>
              <a:rPr lang="en-US" altLang="zh-CN" sz="1400" dirty="0">
                <a:solidFill>
                  <a:schemeClr val="bg1"/>
                </a:solidFill>
              </a:rPr>
              <a:t> of </a:t>
            </a:r>
            <a:r>
              <a:rPr lang="en-US" altLang="zh-CN" sz="1400" dirty="0" err="1">
                <a:solidFill>
                  <a:schemeClr val="bg1"/>
                </a:solidFill>
              </a:rPr>
              <a:t>Siguniang</a:t>
            </a:r>
            <a:r>
              <a:rPr lang="en-US" altLang="zh-CN" sz="1400" dirty="0">
                <a:solidFill>
                  <a:schemeClr val="bg1"/>
                </a:solidFill>
              </a:rPr>
              <a:t>: ridge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8D868F-F94E-3D40-A225-FA3BAC6570D0}"/>
              </a:ext>
            </a:extLst>
          </p:cNvPr>
          <p:cNvSpPr txBox="1"/>
          <p:nvPr/>
        </p:nvSpPr>
        <p:spPr>
          <a:xfrm>
            <a:off x="6497535" y="4883595"/>
            <a:ext cx="436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2022/08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and 2022/05  Mt. </a:t>
            </a:r>
            <a:r>
              <a:rPr lang="en-US" altLang="zh-CN" sz="1400" dirty="0" err="1">
                <a:solidFill>
                  <a:schemeClr val="bg1"/>
                </a:solidFill>
              </a:rPr>
              <a:t>Xuebaoding</a:t>
            </a:r>
            <a:r>
              <a:rPr lang="en-US" altLang="zh-CN" sz="1400" dirty="0">
                <a:solidFill>
                  <a:schemeClr val="bg1"/>
                </a:solidFill>
              </a:rPr>
              <a:t> and Mt. </a:t>
            </a:r>
            <a:r>
              <a:rPr lang="en-US" altLang="zh-CN" sz="1400" dirty="0" err="1">
                <a:solidFill>
                  <a:schemeClr val="bg1"/>
                </a:solidFill>
              </a:rPr>
              <a:t>Wukuchu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E0FB4-8D55-6845-B1C9-D07DB7383245}"/>
              </a:ext>
            </a:extLst>
          </p:cNvPr>
          <p:cNvSpPr txBox="1"/>
          <p:nvPr/>
        </p:nvSpPr>
        <p:spPr>
          <a:xfrm>
            <a:off x="6509348" y="1860988"/>
            <a:ext cx="3394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As a photographer  with 4 years experiences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32A4CF-90C1-F848-B924-C0E9E8B2B036}"/>
              </a:ext>
            </a:extLst>
          </p:cNvPr>
          <p:cNvSpPr txBox="1"/>
          <p:nvPr/>
        </p:nvSpPr>
        <p:spPr>
          <a:xfrm>
            <a:off x="6509348" y="1557733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年摄影师，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年高山向导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511097-51C7-1648-9AB3-A360631059B3}"/>
              </a:ext>
            </a:extLst>
          </p:cNvPr>
          <p:cNvSpPr txBox="1"/>
          <p:nvPr/>
        </p:nvSpPr>
        <p:spPr>
          <a:xfrm>
            <a:off x="6509348" y="2110579"/>
            <a:ext cx="383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As a mountaineering</a:t>
            </a:r>
            <a:r>
              <a:rPr lang="en-US" altLang="zh-CN" sz="1400" dirty="0">
                <a:solidFill>
                  <a:schemeClr val="bg1"/>
                </a:solidFill>
              </a:rPr>
              <a:t> guide with a</a:t>
            </a:r>
            <a:r>
              <a:rPr lang="en-CN" sz="1400" dirty="0">
                <a:solidFill>
                  <a:schemeClr val="bg1"/>
                </a:solidFill>
              </a:rPr>
              <a:t> year experience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6C3C1E-8D57-FA4A-87B8-9CA9E82CC35D}"/>
              </a:ext>
            </a:extLst>
          </p:cNvPr>
          <p:cNvSpPr txBox="1"/>
          <p:nvPr/>
        </p:nvSpPr>
        <p:spPr>
          <a:xfrm>
            <a:off x="160935" y="2642930"/>
            <a:ext cx="4908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Sichuan Mountain Asociation moutaineering assitant certificated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45F33B-10E3-D249-9555-F9AC5B7A095E}"/>
              </a:ext>
            </a:extLst>
          </p:cNvPr>
          <p:cNvSpPr txBox="1"/>
          <p:nvPr/>
        </p:nvSpPr>
        <p:spPr>
          <a:xfrm>
            <a:off x="178718" y="2891951"/>
            <a:ext cx="397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>
                <a:solidFill>
                  <a:schemeClr val="bg1"/>
                </a:solidFill>
              </a:rPr>
              <a:t>As a mountaineering guide with 4 years experiences</a:t>
            </a:r>
          </a:p>
        </p:txBody>
      </p:sp>
    </p:spTree>
    <p:extLst>
      <p:ext uri="{BB962C8B-B14F-4D97-AF65-F5344CB8AC3E}">
        <p14:creationId xmlns:p14="http://schemas.microsoft.com/office/powerpoint/2010/main" val="19424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0FCE9-73FB-584C-BA32-F5ECADC7A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95" y="2493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77DA3-6228-F347-8B8C-260050A68160}"/>
              </a:ext>
            </a:extLst>
          </p:cNvPr>
          <p:cNvSpPr txBox="1"/>
          <p:nvPr/>
        </p:nvSpPr>
        <p:spPr>
          <a:xfrm>
            <a:off x="6106913" y="704439"/>
            <a:ext cx="3968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chemeClr val="bg1"/>
                </a:solidFill>
              </a:rPr>
              <a:t>攀登装备</a:t>
            </a:r>
            <a:r>
              <a:rPr lang="en-US" altLang="zh-CN" sz="2800" dirty="0">
                <a:solidFill>
                  <a:schemeClr val="bg1"/>
                </a:solidFill>
              </a:rPr>
              <a:t>/</a:t>
            </a:r>
            <a:r>
              <a:rPr lang="en-CN" sz="2800" dirty="0">
                <a:solidFill>
                  <a:schemeClr val="bg1"/>
                </a:solidFill>
              </a:rPr>
              <a:t>Gears we Need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988B5-EA07-6646-BDB4-C272B5AB439A}"/>
              </a:ext>
            </a:extLst>
          </p:cNvPr>
          <p:cNvSpPr txBox="1"/>
          <p:nvPr/>
        </p:nvSpPr>
        <p:spPr>
          <a:xfrm>
            <a:off x="6106913" y="1904781"/>
            <a:ext cx="6098082" cy="4893647"/>
          </a:xfrm>
          <a:prstGeom prst="rect">
            <a:avLst/>
          </a:prstGeom>
          <a:solidFill>
            <a:schemeClr val="dk1">
              <a:alpha val="3332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   </a:t>
            </a:r>
            <a:r>
              <a:rPr lang="en-CN" dirty="0">
                <a:solidFill>
                  <a:schemeClr val="bg1"/>
                </a:solidFill>
              </a:rPr>
              <a:t>头部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en-US" sz="1400" dirty="0">
                <a:solidFill>
                  <a:schemeClr val="bg1"/>
                </a:solidFill>
              </a:rPr>
              <a:t>气旋头盔*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  <a:r>
              <a:rPr lang="zh-CN" altLang="en-US" sz="1400" dirty="0">
                <a:solidFill>
                  <a:schemeClr val="bg1"/>
                </a:solidFill>
              </a:rPr>
              <a:t>、羊毛双面针织帽*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  </a:t>
            </a:r>
            <a:r>
              <a:rPr lang="zh-CN" altLang="en-CN" dirty="0">
                <a:solidFill>
                  <a:schemeClr val="bg1"/>
                </a:solidFill>
              </a:rPr>
              <a:t>上身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sz="1400" dirty="0" err="1">
                <a:solidFill>
                  <a:schemeClr val="bg1"/>
                </a:solidFill>
              </a:rPr>
              <a:t>mont</a:t>
            </a:r>
            <a:r>
              <a:rPr lang="en-US" altLang="zh-CN" sz="1400" dirty="0">
                <a:solidFill>
                  <a:schemeClr val="bg1"/>
                </a:solidFill>
              </a:rPr>
              <a:t>-x pro</a:t>
            </a:r>
            <a:r>
              <a:rPr lang="zh-CN" altLang="en-US" sz="1400" dirty="0">
                <a:solidFill>
                  <a:schemeClr val="bg1"/>
                </a:solidFill>
              </a:rPr>
              <a:t>冲锋衣*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7000gt</a:t>
            </a:r>
            <a:r>
              <a:rPr lang="zh-CN" altLang="en-US" sz="1400" dirty="0">
                <a:solidFill>
                  <a:schemeClr val="bg1"/>
                </a:solidFill>
              </a:rPr>
              <a:t>厚羽绒*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GT ZERO</a:t>
            </a:r>
            <a:r>
              <a:rPr lang="zh-CN" altLang="en-US" sz="1400" dirty="0">
                <a:solidFill>
                  <a:schemeClr val="bg1"/>
                </a:solidFill>
              </a:rPr>
              <a:t>羽绒*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ja-JP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           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       </a:t>
            </a:r>
            <a:r>
              <a:rPr lang="ja-JP" altLang="en-US" sz="1400" b="1" i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滑雪保暖内衣一套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</a:p>
          <a:p>
            <a:endParaRPr lang="en-US" altLang="zh-CN" sz="1400" b="1" i="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 下身：</a:t>
            </a:r>
            <a:r>
              <a:rPr lang="en-US" altLang="zh-CN" sz="1400" dirty="0" err="1">
                <a:solidFill>
                  <a:schemeClr val="bg1"/>
                </a:solidFill>
              </a:rPr>
              <a:t>skimont</a:t>
            </a:r>
            <a:r>
              <a:rPr lang="zh-CN" altLang="en-US" sz="1400" dirty="0">
                <a:solidFill>
                  <a:schemeClr val="bg1"/>
                </a:solidFill>
              </a:rPr>
              <a:t>滑雪登山冲锋裤*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</a:p>
          <a:p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  手足：</a:t>
            </a:r>
            <a:r>
              <a:rPr lang="ja-JP" altLang="en-US" sz="1400" b="1" i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登山手套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GORE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sz="1400" b="1" i="0" dirty="0" err="1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薄</a:t>
            </a:r>
            <a:r>
              <a:rPr lang="zh-CN" altLang="en-US" sz="1400" dirty="0">
                <a:solidFill>
                  <a:schemeClr val="bg1"/>
                </a:solidFill>
              </a:rPr>
              <a:t>）*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  <a:r>
              <a:rPr lang="zh-CN" altLang="en-US" sz="1400" dirty="0">
                <a:solidFill>
                  <a:schemeClr val="bg1"/>
                </a:solidFill>
              </a:rPr>
              <a:t>、登山手套</a:t>
            </a:r>
            <a:r>
              <a:rPr lang="ja-JP" altLang="en-US" sz="1400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麦金利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（厚）*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</a:p>
          <a:p>
            <a:r>
              <a:rPr lang="en-CN" sz="1400" dirty="0">
                <a:solidFill>
                  <a:schemeClr val="bg1"/>
                </a:solidFill>
              </a:rPr>
              <a:t>                 </a:t>
            </a:r>
            <a:r>
              <a:rPr lang="zh-CN" altLang="en-US" sz="1400" dirty="0">
                <a:solidFill>
                  <a:schemeClr val="bg1"/>
                </a:solidFill>
              </a:rPr>
              <a:t>            </a:t>
            </a:r>
            <a:r>
              <a:rPr lang="en-CN" sz="1400" dirty="0">
                <a:solidFill>
                  <a:schemeClr val="bg1"/>
                </a:solidFill>
              </a:rPr>
              <a:t>越野跑鞋</a:t>
            </a:r>
            <a:r>
              <a:rPr lang="en-US" sz="1400" b="1" i="0" dirty="0" err="1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Fuga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Du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、高山靴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</a:p>
          <a:p>
            <a:endParaRPr lang="en-US" altLang="zh-CN" sz="1400" b="1" i="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技术装备：</a:t>
            </a:r>
            <a:r>
              <a:rPr lang="en-US" altLang="zh-CN" sz="1400" dirty="0" err="1">
                <a:solidFill>
                  <a:schemeClr val="bg1"/>
                </a:solidFill>
              </a:rPr>
              <a:t>Entheos</a:t>
            </a:r>
            <a:r>
              <a:rPr lang="en-US" altLang="zh-CN" sz="1400" dirty="0">
                <a:solidFill>
                  <a:schemeClr val="bg1"/>
                </a:solidFill>
              </a:rPr>
              <a:t> II</a:t>
            </a:r>
            <a:r>
              <a:rPr lang="zh-CN" altLang="en-US" sz="1400" dirty="0">
                <a:solidFill>
                  <a:schemeClr val="bg1"/>
                </a:solidFill>
              </a:rPr>
              <a:t>技术镐一对（铲头</a:t>
            </a:r>
            <a:r>
              <a:rPr lang="en-US" altLang="zh-CN" sz="1400" dirty="0">
                <a:solidFill>
                  <a:schemeClr val="bg1"/>
                </a:solidFill>
              </a:rPr>
              <a:t>+</a:t>
            </a:r>
            <a:r>
              <a:rPr lang="zh-CN" altLang="en-US" sz="1400" dirty="0">
                <a:solidFill>
                  <a:schemeClr val="bg1"/>
                </a:solidFill>
              </a:rPr>
              <a:t>锤头）*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                            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8.5mm</a:t>
            </a:r>
            <a:r>
              <a:rPr lang="zh-CN" altLang="en-US" sz="1400" dirty="0">
                <a:solidFill>
                  <a:schemeClr val="bg1"/>
                </a:solidFill>
              </a:rPr>
              <a:t>登山</a:t>
            </a:r>
            <a:r>
              <a:rPr lang="zh-CN" altLang="en-CN" sz="1400" dirty="0">
                <a:solidFill>
                  <a:schemeClr val="bg1"/>
                </a:solidFill>
              </a:rPr>
              <a:t>半</a:t>
            </a:r>
            <a:r>
              <a:rPr lang="zh-CN" altLang="en-US" sz="1400" dirty="0">
                <a:solidFill>
                  <a:schemeClr val="bg1"/>
                </a:solidFill>
              </a:rPr>
              <a:t>绳</a:t>
            </a:r>
            <a:r>
              <a:rPr lang="en-US" altLang="zh-CN" sz="1400" dirty="0">
                <a:solidFill>
                  <a:schemeClr val="bg1"/>
                </a:solidFill>
              </a:rPr>
              <a:t>60m </a:t>
            </a:r>
            <a:r>
              <a:rPr lang="zh-CN" altLang="en-US" sz="1400" dirty="0">
                <a:solidFill>
                  <a:schemeClr val="bg1"/>
                </a:solidFill>
              </a:rPr>
              <a:t>*</a:t>
            </a:r>
            <a:r>
              <a:rPr lang="en-US" altLang="zh-CN" sz="1400" dirty="0">
                <a:solidFill>
                  <a:schemeClr val="bg1"/>
                </a:solidFill>
              </a:rPr>
              <a:t> 4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</a:rPr>
              <a:t>Vacau</a:t>
            </a:r>
            <a:r>
              <a:rPr lang="zh-CN" altLang="en-US" sz="1400" dirty="0">
                <a:solidFill>
                  <a:schemeClr val="bg1"/>
                </a:solidFill>
              </a:rPr>
              <a:t>快挂</a:t>
            </a:r>
            <a:r>
              <a:rPr lang="en-US" altLang="zh-CN" sz="1400" dirty="0">
                <a:solidFill>
                  <a:schemeClr val="bg1"/>
                </a:solidFill>
              </a:rPr>
              <a:t>18cm</a:t>
            </a:r>
            <a:r>
              <a:rPr lang="zh-CN" altLang="en-US" sz="1400" dirty="0">
                <a:solidFill>
                  <a:schemeClr val="bg1"/>
                </a:solidFill>
              </a:rPr>
              <a:t>*</a:t>
            </a:r>
            <a:r>
              <a:rPr lang="en-US" altLang="zh-CN" sz="1400" dirty="0">
                <a:solidFill>
                  <a:schemeClr val="bg1"/>
                </a:solidFill>
              </a:rPr>
              <a:t>40</a:t>
            </a:r>
            <a:r>
              <a:rPr lang="zh-CN" altLang="en-US" sz="1400" dirty="0">
                <a:solidFill>
                  <a:schemeClr val="bg1"/>
                </a:solidFill>
              </a:rPr>
              <a:t>、机械塞一套*</a:t>
            </a:r>
            <a:r>
              <a:rPr lang="en-US" altLang="zh-CN" sz="1400" dirty="0">
                <a:solidFill>
                  <a:schemeClr val="bg1"/>
                </a:solidFill>
              </a:rPr>
              <a:t>4</a:t>
            </a:r>
          </a:p>
          <a:p>
            <a:r>
              <a:rPr lang="en-CN" sz="1400" dirty="0">
                <a:solidFill>
                  <a:schemeClr val="bg1"/>
                </a:solidFill>
              </a:rPr>
              <a:t>                            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CN" sz="1400" dirty="0">
                <a:solidFill>
                  <a:schemeClr val="bg1"/>
                </a:solidFill>
              </a:rPr>
              <a:t>登山超轻主锁</a:t>
            </a:r>
            <a:r>
              <a:rPr lang="zh-CN" altLang="en-US" sz="1400" dirty="0">
                <a:solidFill>
                  <a:schemeClr val="bg1"/>
                </a:solidFill>
              </a:rPr>
              <a:t>*</a:t>
            </a:r>
            <a:r>
              <a:rPr lang="en-US" altLang="zh-CN" sz="1400" dirty="0">
                <a:solidFill>
                  <a:schemeClr val="bg1"/>
                </a:solidFill>
              </a:rPr>
              <a:t>40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sz="1400" b="1" i="0" dirty="0" err="1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Dyn</a:t>
            </a:r>
            <a:r>
              <a:rPr lang="ja-JP" altLang="en-US" sz="1400" b="1" i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扁带环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120cm*20</a:t>
            </a:r>
            <a:r>
              <a:rPr lang="zh-CN" altLang="en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7mm</a:t>
            </a:r>
            <a:r>
              <a:rPr lang="zh-CN" altLang="en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辅</a:t>
            </a:r>
            <a:r>
              <a:rPr lang="zh-CN" altLang="en-US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绳</a:t>
            </a:r>
            <a:r>
              <a:rPr lang="en-US" altLang="zh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*100m</a:t>
            </a:r>
          </a:p>
          <a:p>
            <a:r>
              <a:rPr lang="en-US" altLang="ja-JP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               </a:t>
            </a:r>
            <a:r>
              <a:rPr lang="zh-CN" altLang="en-US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ja-JP" altLang="en-US" sz="1400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苍穹</a:t>
            </a:r>
            <a:r>
              <a:rPr lang="ja-JP" altLang="en-US" sz="1400" b="1" i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背包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sz="1400" b="1" i="0" dirty="0" err="1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Tabary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ja-JP" altLang="en-US" sz="1400" b="1" i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超轻攀登安全带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</a:p>
          <a:p>
            <a:endParaRPr lang="en-US" altLang="zh-CN" sz="1400" b="1" i="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露营装备：</a:t>
            </a:r>
            <a:r>
              <a:rPr lang="zh-CN" altLang="en-US" sz="1400" dirty="0">
                <a:solidFill>
                  <a:schemeClr val="bg1"/>
                </a:solidFill>
              </a:rPr>
              <a:t>蜻蜓超轻露营帐篷*</a:t>
            </a: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ja-JP" altLang="en-US" sz="1400" b="1" i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高山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人</a:t>
            </a:r>
            <a:r>
              <a:rPr lang="ja-JP" altLang="en-US" sz="1400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帐篷</a:t>
            </a:r>
            <a:r>
              <a:rPr lang="zh-CN" altLang="en-US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、温标</a:t>
            </a:r>
            <a:r>
              <a:rPr lang="en-US" altLang="zh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-20℃</a:t>
            </a:r>
            <a:r>
              <a:rPr lang="zh-CN" altLang="en-US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睡袋</a:t>
            </a:r>
            <a:r>
              <a:rPr lang="en-US" altLang="zh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*4</a:t>
            </a:r>
          </a:p>
          <a:p>
            <a:endParaRPr lang="en-US" altLang="ja-JP" sz="1400" b="1" i="0" dirty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     </a:t>
            </a:r>
            <a:r>
              <a:rPr lang="ja-JP" altLang="en-US" b="1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其他</a:t>
            </a:r>
            <a:r>
              <a:rPr lang="zh-CN" altLang="en-US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驼包</a:t>
            </a:r>
            <a:r>
              <a:rPr lang="zh-CN" altLang="en-US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</a:t>
            </a:r>
          </a:p>
          <a:p>
            <a:endParaRPr lang="ja-JP" altLang="en-US" sz="1400" b="1" i="0">
              <a:solidFill>
                <a:schemeClr val="bg1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55B11-E347-2F48-8EC2-168AA6ABDA7C}"/>
              </a:ext>
            </a:extLst>
          </p:cNvPr>
          <p:cNvSpPr txBox="1"/>
          <p:nvPr/>
        </p:nvSpPr>
        <p:spPr>
          <a:xfrm>
            <a:off x="236779" y="682098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chemeClr val="bg1"/>
                </a:solidFill>
              </a:rPr>
              <a:t>攀登计划</a:t>
            </a:r>
            <a:r>
              <a:rPr lang="en-US" altLang="zh-CN" sz="2800" dirty="0">
                <a:solidFill>
                  <a:schemeClr val="bg1"/>
                </a:solidFill>
              </a:rPr>
              <a:t>/Climbing Plan</a:t>
            </a:r>
            <a:endParaRPr lang="en-CN" sz="2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E7021-2A1E-654D-9523-612C54860EDB}"/>
              </a:ext>
            </a:extLst>
          </p:cNvPr>
          <p:cNvSpPr txBox="1"/>
          <p:nvPr/>
        </p:nvSpPr>
        <p:spPr>
          <a:xfrm>
            <a:off x="149226" y="4408105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攀登时间</a:t>
            </a:r>
            <a:r>
              <a:rPr lang="en-US" altLang="zh-CN" dirty="0">
                <a:solidFill>
                  <a:schemeClr val="bg1"/>
                </a:solidFill>
              </a:rPr>
              <a:t>/Date for Climb: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A3DF38-791C-8C4F-9E4E-3C08FE1428CB}"/>
              </a:ext>
            </a:extLst>
          </p:cNvPr>
          <p:cNvSpPr txBox="1"/>
          <p:nvPr/>
        </p:nvSpPr>
        <p:spPr>
          <a:xfrm>
            <a:off x="2658275" y="4431736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2022/11/24 ~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2022/12/05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A3E98-D6D9-4E4D-9CDC-6F6135EB909D}"/>
              </a:ext>
            </a:extLst>
          </p:cNvPr>
          <p:cNvSpPr txBox="1"/>
          <p:nvPr/>
        </p:nvSpPr>
        <p:spPr>
          <a:xfrm>
            <a:off x="149226" y="4845640"/>
            <a:ext cx="493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是否需要攀登许可/Registration Needed?: 是/Yes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1CDACD-F484-6B4A-AE22-7173762225A6}"/>
              </a:ext>
            </a:extLst>
          </p:cNvPr>
          <p:cNvSpPr txBox="1"/>
          <p:nvPr/>
        </p:nvSpPr>
        <p:spPr>
          <a:xfrm>
            <a:off x="207840" y="255358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BC营地打算设置在</a:t>
            </a:r>
            <a:r>
              <a:rPr lang="en-US" altLang="zh-CN" dirty="0">
                <a:solidFill>
                  <a:schemeClr val="bg1"/>
                </a:solidFill>
              </a:rPr>
              <a:t>4500m</a:t>
            </a:r>
            <a:r>
              <a:rPr lang="zh-CN" altLang="en-US" dirty="0">
                <a:solidFill>
                  <a:schemeClr val="bg1"/>
                </a:solidFill>
              </a:rPr>
              <a:t>海拔处，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随后一日冲顶后下撤的阿式攀登风格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328FEC-7A34-8B4D-8D2A-D16192AEE91D}"/>
              </a:ext>
            </a:extLst>
          </p:cNvPr>
          <p:cNvSpPr txBox="1"/>
          <p:nvPr/>
        </p:nvSpPr>
        <p:spPr>
          <a:xfrm>
            <a:off x="207839" y="3222243"/>
            <a:ext cx="590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BC camp is planned to be set at an altitude of 4,500m meters</a:t>
            </a:r>
          </a:p>
          <a:p>
            <a:r>
              <a:rPr lang="en-US" dirty="0">
                <a:solidFill>
                  <a:schemeClr val="bg1"/>
                </a:solidFill>
              </a:rPr>
              <a:t>And will use one-day push alpine style at the following day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5DA0CF-0DEF-D342-9409-0DBC79109580}"/>
              </a:ext>
            </a:extLst>
          </p:cNvPr>
          <p:cNvSpPr txBox="1"/>
          <p:nvPr/>
        </p:nvSpPr>
        <p:spPr>
          <a:xfrm>
            <a:off x="149226" y="5628877"/>
            <a:ext cx="408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拍摄计划/Will take a short film?: 是/Yes </a:t>
            </a:r>
          </a:p>
        </p:txBody>
      </p:sp>
    </p:spTree>
    <p:extLst>
      <p:ext uri="{BB962C8B-B14F-4D97-AF65-F5344CB8AC3E}">
        <p14:creationId xmlns:p14="http://schemas.microsoft.com/office/powerpoint/2010/main" val="261594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4441CA-79EC-834D-B991-5B7C78DBF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9E3AE-8B23-F143-9A03-C5935B4C0B2E}"/>
              </a:ext>
            </a:extLst>
          </p:cNvPr>
          <p:cNvSpPr txBox="1"/>
          <p:nvPr/>
        </p:nvSpPr>
        <p:spPr>
          <a:xfrm>
            <a:off x="3967340" y="2558004"/>
            <a:ext cx="4257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chemeClr val="bg1"/>
                </a:solidFill>
              </a:rPr>
              <a:t>THANKS FOR WATCHING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A4DB7-E7F3-8A4F-8826-F3903181770E}"/>
              </a:ext>
            </a:extLst>
          </p:cNvPr>
          <p:cNvSpPr txBox="1"/>
          <p:nvPr/>
        </p:nvSpPr>
        <p:spPr>
          <a:xfrm>
            <a:off x="5182928" y="31220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chemeClr val="bg1"/>
                </a:solidFill>
              </a:rPr>
              <a:t>谢谢观看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BE3EF-662D-004E-A107-EC2817F3B8DE}"/>
              </a:ext>
            </a:extLst>
          </p:cNvPr>
          <p:cNvSpPr txBox="1"/>
          <p:nvPr/>
        </p:nvSpPr>
        <p:spPr>
          <a:xfrm>
            <a:off x="8575304" y="6377080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©️All copyright reserved to Frank Wu</a:t>
            </a:r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84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1144</Words>
  <Application>Microsoft Macintosh PowerPoint</Application>
  <PresentationFormat>Widescreen</PresentationFormat>
  <Paragraphs>170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PingFang SC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126</cp:revision>
  <dcterms:created xsi:type="dcterms:W3CDTF">2022-11-18T07:07:37Z</dcterms:created>
  <dcterms:modified xsi:type="dcterms:W3CDTF">2022-11-19T00:17:22Z</dcterms:modified>
</cp:coreProperties>
</file>